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ppins Bold" charset="1" panose="00000800000000000000"/>
      <p:regular r:id="rId22"/>
    </p:embeddedFont>
    <p:embeddedFont>
      <p:font typeface="Open Sauce" charset="1" panose="00000500000000000000"/>
      <p:regular r:id="rId23"/>
    </p:embeddedFont>
    <p:embeddedFont>
      <p:font typeface="Open Sauce Light" charset="1" panose="00000400000000000000"/>
      <p:regular r:id="rId24"/>
    </p:embeddedFont>
    <p:embeddedFont>
      <p:font typeface="Poppins"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7.png" Type="http://schemas.openxmlformats.org/officeDocument/2006/relationships/image"/><Relationship Id="rId5" Target="../embeddings/oleObject1.bin" Type="http://schemas.openxmlformats.org/officeDocument/2006/relationships/oleObjec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gif"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4" t="-3571" r="-7910" b="-5020"/>
            </a:stretch>
          </a:blipFill>
        </p:spPr>
      </p:sp>
      <p:grpSp>
        <p:nvGrpSpPr>
          <p:cNvPr name="Group 3" id="3"/>
          <p:cNvGrpSpPr/>
          <p:nvPr/>
        </p:nvGrpSpPr>
        <p:grpSpPr>
          <a:xfrm rot="0">
            <a:off x="-2858932" y="-1549933"/>
            <a:ext cx="12699346" cy="12942052"/>
            <a:chOff x="0" y="0"/>
            <a:chExt cx="927038" cy="944755"/>
          </a:xfrm>
        </p:grpSpPr>
        <p:sp>
          <p:nvSpPr>
            <p:cNvPr name="Freeform 4" id="4"/>
            <p:cNvSpPr/>
            <p:nvPr/>
          </p:nvSpPr>
          <p:spPr>
            <a:xfrm flipH="false" flipV="false" rot="0">
              <a:off x="0" y="0"/>
              <a:ext cx="927038" cy="944755"/>
            </a:xfrm>
            <a:custGeom>
              <a:avLst/>
              <a:gdLst/>
              <a:ahLst/>
              <a:cxnLst/>
              <a:rect r="r" b="b" t="t" l="l"/>
              <a:pathLst>
                <a:path h="944755" w="927038">
                  <a:moveTo>
                    <a:pt x="927038" y="472378"/>
                  </a:moveTo>
                  <a:lnTo>
                    <a:pt x="723838" y="944755"/>
                  </a:lnTo>
                  <a:lnTo>
                    <a:pt x="203200" y="944755"/>
                  </a:lnTo>
                  <a:lnTo>
                    <a:pt x="0" y="472378"/>
                  </a:lnTo>
                  <a:lnTo>
                    <a:pt x="203200" y="0"/>
                  </a:lnTo>
                  <a:lnTo>
                    <a:pt x="723838" y="0"/>
                  </a:lnTo>
                  <a:lnTo>
                    <a:pt x="927038" y="472378"/>
                  </a:lnTo>
                  <a:close/>
                </a:path>
              </a:pathLst>
            </a:custGeom>
            <a:gradFill rotWithShape="true">
              <a:gsLst>
                <a:gs pos="0">
                  <a:srgbClr val="000000">
                    <a:alpha val="100000"/>
                  </a:srgbClr>
                </a:gs>
                <a:gs pos="100000">
                  <a:srgbClr val="182486">
                    <a:alpha val="100000"/>
                  </a:srgbClr>
                </a:gs>
              </a:gsLst>
              <a:path path="circle">
                <a:fillToRect l="0" r="100000" t="0" b="100000"/>
              </a:path>
              <a:tileRect r="0" l="-100000" b="0" t="-100000"/>
            </a:gradFill>
          </p:spPr>
        </p:sp>
        <p:sp>
          <p:nvSpPr>
            <p:cNvPr name="TextBox 5" id="5"/>
            <p:cNvSpPr txBox="true"/>
            <p:nvPr/>
          </p:nvSpPr>
          <p:spPr>
            <a:xfrm>
              <a:off x="114300" y="-28575"/>
              <a:ext cx="698438" cy="973330"/>
            </a:xfrm>
            <a:prstGeom prst="rect">
              <a:avLst/>
            </a:prstGeom>
          </p:spPr>
          <p:txBody>
            <a:bodyPr anchor="ctr" rtlCol="false" tIns="50800" lIns="50800" bIns="50800" rIns="50800"/>
            <a:lstStyle/>
            <a:p>
              <a:pPr algn="ctr">
                <a:lnSpc>
                  <a:spcPts val="2668"/>
                </a:lnSpc>
              </a:pPr>
            </a:p>
          </p:txBody>
        </p:sp>
      </p:grpSp>
      <p:grpSp>
        <p:nvGrpSpPr>
          <p:cNvPr name="Group 6" id="6"/>
          <p:cNvGrpSpPr/>
          <p:nvPr/>
        </p:nvGrpSpPr>
        <p:grpSpPr>
          <a:xfrm rot="0">
            <a:off x="-5158263" y="-3281730"/>
            <a:ext cx="14135367" cy="13799470"/>
            <a:chOff x="0" y="0"/>
            <a:chExt cx="967752" cy="944755"/>
          </a:xfrm>
        </p:grpSpPr>
        <p:sp>
          <p:nvSpPr>
            <p:cNvPr name="Freeform 7" id="7"/>
            <p:cNvSpPr/>
            <p:nvPr/>
          </p:nvSpPr>
          <p:spPr>
            <a:xfrm flipH="false" flipV="false" rot="0">
              <a:off x="0" y="0"/>
              <a:ext cx="967752" cy="944755"/>
            </a:xfrm>
            <a:custGeom>
              <a:avLst/>
              <a:gdLst/>
              <a:ahLst/>
              <a:cxnLst/>
              <a:rect r="r" b="b" t="t" l="l"/>
              <a:pathLst>
                <a:path h="944755" w="967752">
                  <a:moveTo>
                    <a:pt x="967752" y="472378"/>
                  </a:moveTo>
                  <a:lnTo>
                    <a:pt x="764552" y="944755"/>
                  </a:lnTo>
                  <a:lnTo>
                    <a:pt x="203200" y="944755"/>
                  </a:lnTo>
                  <a:lnTo>
                    <a:pt x="0" y="472378"/>
                  </a:lnTo>
                  <a:lnTo>
                    <a:pt x="203200" y="0"/>
                  </a:lnTo>
                  <a:lnTo>
                    <a:pt x="764552" y="0"/>
                  </a:lnTo>
                  <a:lnTo>
                    <a:pt x="967752" y="472378"/>
                  </a:lnTo>
                  <a:close/>
                </a:path>
              </a:pathLst>
            </a:custGeom>
            <a:gradFill rotWithShape="true">
              <a:gsLst>
                <a:gs pos="0">
                  <a:srgbClr val="000000">
                    <a:alpha val="100000"/>
                  </a:srgbClr>
                </a:gs>
                <a:gs pos="100000">
                  <a:srgbClr val="2331A4">
                    <a:alpha val="100000"/>
                  </a:srgbClr>
                </a:gs>
              </a:gsLst>
              <a:path path="circle">
                <a:fillToRect l="0" r="100000" t="0" b="100000"/>
              </a:path>
              <a:tileRect r="0" l="-100000" b="0" t="-100000"/>
            </a:gradFill>
          </p:spPr>
        </p:sp>
        <p:sp>
          <p:nvSpPr>
            <p:cNvPr name="TextBox 8" id="8"/>
            <p:cNvSpPr txBox="true"/>
            <p:nvPr/>
          </p:nvSpPr>
          <p:spPr>
            <a:xfrm>
              <a:off x="114300" y="-28575"/>
              <a:ext cx="739152" cy="973330"/>
            </a:xfrm>
            <a:prstGeom prst="rect">
              <a:avLst/>
            </a:prstGeom>
          </p:spPr>
          <p:txBody>
            <a:bodyPr anchor="ctr" rtlCol="false" tIns="50800" lIns="50800" bIns="50800" rIns="50800"/>
            <a:lstStyle/>
            <a:p>
              <a:pPr algn="ctr">
                <a:lnSpc>
                  <a:spcPts val="2668"/>
                </a:lnSpc>
              </a:pPr>
            </a:p>
          </p:txBody>
        </p:sp>
      </p:grpSp>
      <p:sp>
        <p:nvSpPr>
          <p:cNvPr name="Freeform 9" id="9"/>
          <p:cNvSpPr/>
          <p:nvPr/>
        </p:nvSpPr>
        <p:spPr>
          <a:xfrm flipH="false" flipV="false" rot="0">
            <a:off x="-1508783" y="7351204"/>
            <a:ext cx="9612430" cy="2935796"/>
          </a:xfrm>
          <a:custGeom>
            <a:avLst/>
            <a:gdLst/>
            <a:ahLst/>
            <a:cxnLst/>
            <a:rect r="r" b="b" t="t" l="l"/>
            <a:pathLst>
              <a:path h="2935796" w="9612430">
                <a:moveTo>
                  <a:pt x="0" y="0"/>
                </a:moveTo>
                <a:lnTo>
                  <a:pt x="9612430" y="0"/>
                </a:lnTo>
                <a:lnTo>
                  <a:pt x="9612430" y="2935796"/>
                </a:lnTo>
                <a:lnTo>
                  <a:pt x="0" y="2935796"/>
                </a:lnTo>
                <a:lnTo>
                  <a:pt x="0" y="0"/>
                </a:lnTo>
                <a:close/>
              </a:path>
            </a:pathLst>
          </a:custGeom>
          <a:blipFill>
            <a:blip r:embed="rId3">
              <a:alphaModFix amt="65000"/>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42134" y="5143500"/>
            <a:ext cx="8713604" cy="836545"/>
            <a:chOff x="0" y="0"/>
            <a:chExt cx="5331013" cy="511801"/>
          </a:xfrm>
        </p:grpSpPr>
        <p:sp>
          <p:nvSpPr>
            <p:cNvPr name="Freeform 11" id="11"/>
            <p:cNvSpPr/>
            <p:nvPr/>
          </p:nvSpPr>
          <p:spPr>
            <a:xfrm flipH="false" flipV="false" rot="0">
              <a:off x="0" y="0"/>
              <a:ext cx="5331013" cy="511801"/>
            </a:xfrm>
            <a:custGeom>
              <a:avLst/>
              <a:gdLst/>
              <a:ahLst/>
              <a:cxnLst/>
              <a:rect r="r" b="b" t="t" l="l"/>
              <a:pathLst>
                <a:path h="511801" w="5331013">
                  <a:moveTo>
                    <a:pt x="203200" y="0"/>
                  </a:moveTo>
                  <a:lnTo>
                    <a:pt x="5331013" y="0"/>
                  </a:lnTo>
                  <a:lnTo>
                    <a:pt x="5127813" y="511801"/>
                  </a:lnTo>
                  <a:lnTo>
                    <a:pt x="0" y="511801"/>
                  </a:lnTo>
                  <a:lnTo>
                    <a:pt x="203200" y="0"/>
                  </a:lnTo>
                  <a:close/>
                </a:path>
              </a:pathLst>
            </a:custGeom>
            <a:gradFill rotWithShape="true">
              <a:gsLst>
                <a:gs pos="0">
                  <a:srgbClr val="275DFF">
                    <a:alpha val="100000"/>
                  </a:srgbClr>
                </a:gs>
                <a:gs pos="100000">
                  <a:srgbClr val="13217B">
                    <a:alpha val="100000"/>
                  </a:srgbClr>
                </a:gs>
              </a:gsLst>
              <a:path path="circle">
                <a:fillToRect l="0" r="100000" t="0" b="100000"/>
              </a:path>
              <a:tileRect r="0" l="-100000" b="0" t="-100000"/>
            </a:gradFill>
          </p:spPr>
        </p:sp>
        <p:sp>
          <p:nvSpPr>
            <p:cNvPr name="TextBox 12" id="12"/>
            <p:cNvSpPr txBox="true"/>
            <p:nvPr/>
          </p:nvSpPr>
          <p:spPr>
            <a:xfrm>
              <a:off x="101600" y="-28575"/>
              <a:ext cx="5127813" cy="540376"/>
            </a:xfrm>
            <a:prstGeom prst="rect">
              <a:avLst/>
            </a:prstGeom>
          </p:spPr>
          <p:txBody>
            <a:bodyPr anchor="ctr" rtlCol="false" tIns="50800" lIns="50800" bIns="50800" rIns="50800"/>
            <a:lstStyle/>
            <a:p>
              <a:pPr algn="ctr">
                <a:lnSpc>
                  <a:spcPts val="2668"/>
                </a:lnSpc>
              </a:pPr>
            </a:p>
          </p:txBody>
        </p:sp>
      </p:grpSp>
      <p:sp>
        <p:nvSpPr>
          <p:cNvPr name="Freeform 13" id="13"/>
          <p:cNvSpPr/>
          <p:nvPr/>
        </p:nvSpPr>
        <p:spPr>
          <a:xfrm flipH="false" flipV="false" rot="0">
            <a:off x="654070" y="616183"/>
            <a:ext cx="961663" cy="1443397"/>
          </a:xfrm>
          <a:custGeom>
            <a:avLst/>
            <a:gdLst/>
            <a:ahLst/>
            <a:cxnLst/>
            <a:rect r="r" b="b" t="t" l="l"/>
            <a:pathLst>
              <a:path h="1443397" w="961663">
                <a:moveTo>
                  <a:pt x="0" y="0"/>
                </a:moveTo>
                <a:lnTo>
                  <a:pt x="961663" y="0"/>
                </a:lnTo>
                <a:lnTo>
                  <a:pt x="961663" y="1443397"/>
                </a:lnTo>
                <a:lnTo>
                  <a:pt x="0" y="1443397"/>
                </a:lnTo>
                <a:lnTo>
                  <a:pt x="0" y="0"/>
                </a:lnTo>
                <a:close/>
              </a:path>
            </a:pathLst>
          </a:custGeom>
          <a:blipFill>
            <a:blip r:embed="rId5"/>
            <a:stretch>
              <a:fillRect l="0" t="0" r="0" b="0"/>
            </a:stretch>
          </a:blipFill>
        </p:spPr>
      </p:sp>
      <p:sp>
        <p:nvSpPr>
          <p:cNvPr name="TextBox 14" id="14"/>
          <p:cNvSpPr txBox="true"/>
          <p:nvPr/>
        </p:nvSpPr>
        <p:spPr>
          <a:xfrm rot="0">
            <a:off x="1134901" y="2588010"/>
            <a:ext cx="7548070" cy="2107616"/>
          </a:xfrm>
          <a:prstGeom prst="rect">
            <a:avLst/>
          </a:prstGeom>
        </p:spPr>
        <p:txBody>
          <a:bodyPr anchor="t" rtlCol="false" tIns="0" lIns="0" bIns="0" rIns="0">
            <a:spAutoFit/>
          </a:bodyPr>
          <a:lstStyle/>
          <a:p>
            <a:pPr algn="l">
              <a:lnSpc>
                <a:spcPts val="7932"/>
              </a:lnSpc>
            </a:pPr>
            <a:r>
              <a:rPr lang="en-US" sz="7627" b="true">
                <a:solidFill>
                  <a:srgbClr val="FFFFFF"/>
                </a:solidFill>
                <a:latin typeface="Poppins Bold"/>
                <a:ea typeface="Poppins Bold"/>
                <a:cs typeface="Poppins Bold"/>
                <a:sym typeface="Poppins Bold"/>
              </a:rPr>
              <a:t>BÁO CÁO</a:t>
            </a:r>
          </a:p>
          <a:p>
            <a:pPr algn="l">
              <a:lnSpc>
                <a:spcPts val="7932"/>
              </a:lnSpc>
            </a:pPr>
            <a:r>
              <a:rPr lang="en-US" sz="7627" b="true">
                <a:solidFill>
                  <a:srgbClr val="FFFFFF"/>
                </a:solidFill>
                <a:latin typeface="Poppins Bold"/>
                <a:ea typeface="Poppins Bold"/>
                <a:cs typeface="Poppins Bold"/>
                <a:sym typeface="Poppins Bold"/>
              </a:rPr>
              <a:t>ROBOT SCARA</a:t>
            </a:r>
          </a:p>
        </p:txBody>
      </p:sp>
      <p:sp>
        <p:nvSpPr>
          <p:cNvPr name="TextBox 15" id="15"/>
          <p:cNvSpPr txBox="true"/>
          <p:nvPr/>
        </p:nvSpPr>
        <p:spPr>
          <a:xfrm rot="0">
            <a:off x="330298" y="8129155"/>
            <a:ext cx="6234126" cy="913619"/>
          </a:xfrm>
          <a:prstGeom prst="rect">
            <a:avLst/>
          </a:prstGeom>
        </p:spPr>
        <p:txBody>
          <a:bodyPr anchor="t" rtlCol="false" tIns="0" lIns="0" bIns="0" rIns="0">
            <a:spAutoFit/>
          </a:bodyPr>
          <a:lstStyle/>
          <a:p>
            <a:pPr algn="l">
              <a:lnSpc>
                <a:spcPts val="3718"/>
              </a:lnSpc>
              <a:spcBef>
                <a:spcPct val="0"/>
              </a:spcBef>
            </a:pPr>
            <a:r>
              <a:rPr lang="en-US" sz="2655">
                <a:solidFill>
                  <a:srgbClr val="FFFFFF"/>
                </a:solidFill>
                <a:latin typeface="Open Sauce"/>
                <a:ea typeface="Open Sauce"/>
                <a:cs typeface="Open Sauce"/>
                <a:sym typeface="Open Sauce"/>
              </a:rPr>
              <a:t>GVHD: TS. NGUYỄN XUÂN THUẬN</a:t>
            </a:r>
          </a:p>
          <a:p>
            <a:pPr algn="l">
              <a:lnSpc>
                <a:spcPts val="3718"/>
              </a:lnSpc>
              <a:spcBef>
                <a:spcPct val="0"/>
              </a:spcBef>
            </a:pPr>
          </a:p>
        </p:txBody>
      </p:sp>
      <p:sp>
        <p:nvSpPr>
          <p:cNvPr name="TextBox 16" id="16"/>
          <p:cNvSpPr txBox="true"/>
          <p:nvPr/>
        </p:nvSpPr>
        <p:spPr>
          <a:xfrm rot="0">
            <a:off x="870227" y="5235522"/>
            <a:ext cx="8705512" cy="566777"/>
          </a:xfrm>
          <a:prstGeom prst="rect">
            <a:avLst/>
          </a:prstGeom>
        </p:spPr>
        <p:txBody>
          <a:bodyPr anchor="t" rtlCol="false" tIns="0" lIns="0" bIns="0" rIns="0">
            <a:spAutoFit/>
          </a:bodyPr>
          <a:lstStyle/>
          <a:p>
            <a:pPr algn="l">
              <a:lnSpc>
                <a:spcPts val="4460"/>
              </a:lnSpc>
              <a:spcBef>
                <a:spcPct val="0"/>
              </a:spcBef>
            </a:pPr>
            <a:r>
              <a:rPr lang="en-US" b="true" sz="3185">
                <a:solidFill>
                  <a:srgbClr val="FFFFFF"/>
                </a:solidFill>
                <a:latin typeface="Poppins Bold"/>
                <a:ea typeface="Poppins Bold"/>
                <a:cs typeface="Poppins Bold"/>
                <a:sym typeface="Poppins Bold"/>
              </a:rPr>
              <a:t>NGUYỄN PHONG THÁI - </a:t>
            </a:r>
            <a:r>
              <a:rPr lang="en-US" b="true" sz="3185">
                <a:solidFill>
                  <a:srgbClr val="FFFFFF"/>
                </a:solidFill>
                <a:latin typeface="Poppins Bold"/>
                <a:ea typeface="Poppins Bold"/>
                <a:cs typeface="Poppins Bold"/>
                <a:sym typeface="Poppins Bold"/>
              </a:rPr>
              <a:t>20226429</a:t>
            </a:r>
          </a:p>
        </p:txBody>
      </p:sp>
      <p:sp>
        <p:nvSpPr>
          <p:cNvPr name="TextBox 17" id="17"/>
          <p:cNvSpPr txBox="true"/>
          <p:nvPr/>
        </p:nvSpPr>
        <p:spPr>
          <a:xfrm rot="0">
            <a:off x="330298" y="6561070"/>
            <a:ext cx="8537275" cy="1379985"/>
          </a:xfrm>
          <a:prstGeom prst="rect">
            <a:avLst/>
          </a:prstGeom>
        </p:spPr>
        <p:txBody>
          <a:bodyPr anchor="t" rtlCol="false" tIns="0" lIns="0" bIns="0" rIns="0">
            <a:spAutoFit/>
          </a:bodyPr>
          <a:lstStyle/>
          <a:p>
            <a:pPr algn="l">
              <a:lnSpc>
                <a:spcPts val="3737"/>
              </a:lnSpc>
            </a:pPr>
            <a:r>
              <a:rPr lang="en-US" sz="2669">
                <a:solidFill>
                  <a:srgbClr val="FFFFFF"/>
                </a:solidFill>
                <a:latin typeface="Open Sauce"/>
                <a:ea typeface="Open Sauce"/>
                <a:cs typeface="Open Sauce"/>
                <a:sym typeface="Open Sauce"/>
              </a:rPr>
              <a:t>KỸ THUẬT LẬP TRÌNH TRONG CƠ ĐIỆN TỬ</a:t>
            </a:r>
          </a:p>
          <a:p>
            <a:pPr algn="l">
              <a:lnSpc>
                <a:spcPts val="3737"/>
              </a:lnSpc>
              <a:spcBef>
                <a:spcPct val="0"/>
              </a:spcBef>
            </a:pPr>
            <a:r>
              <a:rPr lang="en-US" sz="2669">
                <a:solidFill>
                  <a:srgbClr val="FFFFFF"/>
                </a:solidFill>
                <a:latin typeface="Open Sauce"/>
                <a:ea typeface="Open Sauce"/>
                <a:cs typeface="Open Sauce"/>
                <a:sym typeface="Open Sauce"/>
              </a:rPr>
              <a:t>Mã lớp: 157018</a:t>
            </a:r>
          </a:p>
          <a:p>
            <a:pPr algn="l">
              <a:lnSpc>
                <a:spcPts val="3737"/>
              </a:lnSpc>
              <a:spcBef>
                <a:spcPct val="0"/>
              </a:spcBef>
            </a:pPr>
            <a:r>
              <a:rPr lang="en-US" sz="2669">
                <a:solidFill>
                  <a:srgbClr val="FFFFFF"/>
                </a:solidFill>
                <a:latin typeface="Open Sauce"/>
                <a:ea typeface="Open Sauce"/>
                <a:cs typeface="Open Sauce"/>
                <a:sym typeface="Open Sauce"/>
              </a:rPr>
              <a:t>Mã HP: ME3300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1174A">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478552" y="-88392"/>
            <a:ext cx="9883010" cy="10287000"/>
            <a:chOff x="0" y="0"/>
            <a:chExt cx="1531137" cy="1593725"/>
          </a:xfrm>
        </p:grpSpPr>
        <p:sp>
          <p:nvSpPr>
            <p:cNvPr name="Freeform 3" id="3"/>
            <p:cNvSpPr/>
            <p:nvPr/>
          </p:nvSpPr>
          <p:spPr>
            <a:xfrm flipH="false" flipV="false" rot="0">
              <a:off x="0" y="0"/>
              <a:ext cx="1531137" cy="1593725"/>
            </a:xfrm>
            <a:custGeom>
              <a:avLst/>
              <a:gdLst/>
              <a:ahLst/>
              <a:cxnLst/>
              <a:rect r="r" b="b" t="t" l="l"/>
              <a:pathLst>
                <a:path h="1593725" w="1531137">
                  <a:moveTo>
                    <a:pt x="0" y="0"/>
                  </a:moveTo>
                  <a:lnTo>
                    <a:pt x="1531137" y="0"/>
                  </a:lnTo>
                  <a:lnTo>
                    <a:pt x="1531137" y="1593725"/>
                  </a:lnTo>
                  <a:lnTo>
                    <a:pt x="0" y="1593725"/>
                  </a:lnTo>
                  <a:close/>
                </a:path>
              </a:pathLst>
            </a:custGeom>
            <a:blipFill>
              <a:blip r:embed="rId2"/>
              <a:stretch>
                <a:fillRect l="0" t="-4040" r="-65500" b="-17594"/>
              </a:stretch>
            </a:blipFill>
          </p:spPr>
        </p:sp>
      </p:grpSp>
      <p:grpSp>
        <p:nvGrpSpPr>
          <p:cNvPr name="Group 4" id="4"/>
          <p:cNvGrpSpPr/>
          <p:nvPr/>
        </p:nvGrpSpPr>
        <p:grpSpPr>
          <a:xfrm rot="0">
            <a:off x="605387" y="2484641"/>
            <a:ext cx="5462613" cy="6946080"/>
            <a:chOff x="0" y="0"/>
            <a:chExt cx="1755606" cy="2232371"/>
          </a:xfrm>
        </p:grpSpPr>
        <p:sp>
          <p:nvSpPr>
            <p:cNvPr name="Freeform 5" id="5"/>
            <p:cNvSpPr/>
            <p:nvPr/>
          </p:nvSpPr>
          <p:spPr>
            <a:xfrm flipH="false" flipV="false" rot="0">
              <a:off x="0" y="0"/>
              <a:ext cx="1755606" cy="2232371"/>
            </a:xfrm>
            <a:custGeom>
              <a:avLst/>
              <a:gdLst/>
              <a:ahLst/>
              <a:cxnLst/>
              <a:rect r="r" b="b" t="t" l="l"/>
              <a:pathLst>
                <a:path h="2232371" w="1755606">
                  <a:moveTo>
                    <a:pt x="0" y="0"/>
                  </a:moveTo>
                  <a:lnTo>
                    <a:pt x="1755606" y="0"/>
                  </a:lnTo>
                  <a:lnTo>
                    <a:pt x="1755606" y="2232371"/>
                  </a:lnTo>
                  <a:lnTo>
                    <a:pt x="0" y="2232371"/>
                  </a:lnTo>
                  <a:close/>
                </a:path>
              </a:pathLst>
            </a:custGeom>
            <a:gradFill rotWithShape="true">
              <a:gsLst>
                <a:gs pos="0">
                  <a:srgbClr val="275DFF">
                    <a:alpha val="100000"/>
                  </a:srgbClr>
                </a:gs>
                <a:gs pos="100000">
                  <a:srgbClr val="13217B">
                    <a:alpha val="100000"/>
                  </a:srgbClr>
                </a:gs>
              </a:gsLst>
              <a:path path="circle">
                <a:fillToRect l="0" r="100000" t="0" b="100000"/>
              </a:path>
              <a:tileRect r="0" l="-100000" b="0" t="-100000"/>
            </a:gradFill>
          </p:spPr>
        </p:sp>
        <p:sp>
          <p:nvSpPr>
            <p:cNvPr name="TextBox 6" id="6"/>
            <p:cNvSpPr txBox="true"/>
            <p:nvPr/>
          </p:nvSpPr>
          <p:spPr>
            <a:xfrm>
              <a:off x="0" y="-28575"/>
              <a:ext cx="1755606" cy="2260946"/>
            </a:xfrm>
            <a:prstGeom prst="rect">
              <a:avLst/>
            </a:prstGeom>
          </p:spPr>
          <p:txBody>
            <a:bodyPr anchor="ctr" rtlCol="false" tIns="50800" lIns="50800" bIns="50800" rIns="50800"/>
            <a:lstStyle/>
            <a:p>
              <a:pPr algn="ctr">
                <a:lnSpc>
                  <a:spcPts val="2668"/>
                </a:lnSpc>
              </a:pPr>
            </a:p>
          </p:txBody>
        </p:sp>
      </p:grpSp>
      <p:sp>
        <p:nvSpPr>
          <p:cNvPr name="Freeform 7" id="7"/>
          <p:cNvSpPr/>
          <p:nvPr/>
        </p:nvSpPr>
        <p:spPr>
          <a:xfrm flipH="false" flipV="false" rot="0">
            <a:off x="12885721" y="-88392"/>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106088" y="2928827"/>
            <a:ext cx="5938039" cy="384549"/>
            <a:chOff x="0" y="0"/>
            <a:chExt cx="7917386" cy="512732"/>
          </a:xfrm>
        </p:grpSpPr>
        <p:sp>
          <p:nvSpPr>
            <p:cNvPr name="Freeform 9" id="9"/>
            <p:cNvSpPr/>
            <p:nvPr/>
          </p:nvSpPr>
          <p:spPr>
            <a:xfrm flipH="false" flipV="false" rot="0">
              <a:off x="0" y="43084"/>
              <a:ext cx="426564" cy="426564"/>
            </a:xfrm>
            <a:custGeom>
              <a:avLst/>
              <a:gdLst/>
              <a:ahLst/>
              <a:cxnLst/>
              <a:rect r="r" b="b" t="t" l="l"/>
              <a:pathLst>
                <a:path h="426564" w="426564">
                  <a:moveTo>
                    <a:pt x="0" y="0"/>
                  </a:moveTo>
                  <a:lnTo>
                    <a:pt x="426564" y="0"/>
                  </a:lnTo>
                  <a:lnTo>
                    <a:pt x="426564" y="426564"/>
                  </a:lnTo>
                  <a:lnTo>
                    <a:pt x="0" y="4265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739230" y="-38100"/>
              <a:ext cx="7178155" cy="550832"/>
            </a:xfrm>
            <a:prstGeom prst="rect">
              <a:avLst/>
            </a:prstGeom>
          </p:spPr>
          <p:txBody>
            <a:bodyPr anchor="t" rtlCol="false" tIns="0" lIns="0" bIns="0" rIns="0">
              <a:spAutoFit/>
            </a:bodyPr>
            <a:lstStyle/>
            <a:p>
              <a:pPr algn="l">
                <a:lnSpc>
                  <a:spcPts val="3554"/>
                </a:lnSpc>
                <a:spcBef>
                  <a:spcPct val="0"/>
                </a:spcBef>
              </a:pPr>
            </a:p>
          </p:txBody>
        </p:sp>
      </p:grpSp>
      <p:sp>
        <p:nvSpPr>
          <p:cNvPr name="Freeform 11" id="11"/>
          <p:cNvSpPr/>
          <p:nvPr/>
        </p:nvSpPr>
        <p:spPr>
          <a:xfrm flipH="false" flipV="false" rot="0">
            <a:off x="7684643" y="395331"/>
            <a:ext cx="10120493" cy="9517038"/>
          </a:xfrm>
          <a:custGeom>
            <a:avLst/>
            <a:gdLst/>
            <a:ahLst/>
            <a:cxnLst/>
            <a:rect r="r" b="b" t="t" l="l"/>
            <a:pathLst>
              <a:path h="9517038" w="10120493">
                <a:moveTo>
                  <a:pt x="0" y="0"/>
                </a:moveTo>
                <a:lnTo>
                  <a:pt x="10120493" y="0"/>
                </a:lnTo>
                <a:lnTo>
                  <a:pt x="10120493" y="9517038"/>
                </a:lnTo>
                <a:lnTo>
                  <a:pt x="0" y="9517038"/>
                </a:lnTo>
                <a:lnTo>
                  <a:pt x="0" y="0"/>
                </a:lnTo>
                <a:close/>
              </a:path>
            </a:pathLst>
          </a:custGeom>
          <a:blipFill>
            <a:blip r:embed="rId7"/>
            <a:stretch>
              <a:fillRect l="-9517" t="0" r="-9517" b="0"/>
            </a:stretch>
          </a:blipFill>
        </p:spPr>
      </p:sp>
      <p:sp>
        <p:nvSpPr>
          <p:cNvPr name="TextBox 12" id="12"/>
          <p:cNvSpPr txBox="true"/>
          <p:nvPr/>
        </p:nvSpPr>
        <p:spPr>
          <a:xfrm rot="0">
            <a:off x="834726" y="3438180"/>
            <a:ext cx="4723751" cy="5542591"/>
          </a:xfrm>
          <a:prstGeom prst="rect">
            <a:avLst/>
          </a:prstGeom>
        </p:spPr>
        <p:txBody>
          <a:bodyPr anchor="t" rtlCol="false" tIns="0" lIns="0" bIns="0" rIns="0">
            <a:spAutoFit/>
          </a:bodyPr>
          <a:lstStyle/>
          <a:p>
            <a:pPr algn="l" marL="455673" indent="-227837" lvl="1">
              <a:lnSpc>
                <a:spcPts val="3440"/>
              </a:lnSpc>
              <a:buFont typeface="Arial"/>
              <a:buChar char="•"/>
            </a:pPr>
            <a:r>
              <a:rPr lang="en-US" sz="2110">
                <a:solidFill>
                  <a:srgbClr val="FFFFFF"/>
                </a:solidFill>
                <a:latin typeface="Open Sauce"/>
                <a:ea typeface="Open Sauce"/>
                <a:cs typeface="Open Sauce"/>
                <a:sym typeface="Open Sauce"/>
              </a:rPr>
              <a:t>Hàm Homing - Cho robot về vị trí gốc. Các motor 1, 2, 4 chạy ngược đến khi chạm công tắc hành trình, sau đó đặt lại tọa độ hiện tại là 0.</a:t>
            </a:r>
          </a:p>
          <a:p>
            <a:pPr algn="l" marL="455673" indent="-227837" lvl="1">
              <a:lnSpc>
                <a:spcPts val="3440"/>
              </a:lnSpc>
              <a:buFont typeface="Arial"/>
              <a:buChar char="•"/>
            </a:pPr>
            <a:r>
              <a:rPr lang="en-US" sz="2110">
                <a:solidFill>
                  <a:srgbClr val="FFFFFF"/>
                </a:solidFill>
                <a:latin typeface="Open Sauce"/>
                <a:ea typeface="Open Sauce"/>
                <a:cs typeface="Open Sauce"/>
                <a:sym typeface="Open Sauce"/>
              </a:rPr>
              <a:t>bool obstacleDetected - Hàm phát hiện vật cảm cho robot dừng hoạt động dùng cho cảm biến siêu âm.</a:t>
            </a:r>
          </a:p>
          <a:p>
            <a:pPr algn="l" marL="455673" indent="-227837" lvl="1">
              <a:lnSpc>
                <a:spcPts val="3440"/>
              </a:lnSpc>
              <a:buFont typeface="Arial"/>
              <a:buChar char="•"/>
            </a:pPr>
            <a:r>
              <a:rPr lang="en-US" sz="2110">
                <a:solidFill>
                  <a:srgbClr val="FFFFFF"/>
                </a:solidFill>
                <a:latin typeface="Open Sauce"/>
                <a:ea typeface="Open Sauce"/>
                <a:cs typeface="Open Sauce"/>
                <a:sym typeface="Open Sauce"/>
              </a:rPr>
              <a:t>Hàm Setup - cấu hình tốc độ + gia tốc cho các motor, cấu hình chân công tắc, gán servo, chạy homing ban đầu.</a:t>
            </a:r>
          </a:p>
        </p:txBody>
      </p:sp>
      <p:sp>
        <p:nvSpPr>
          <p:cNvPr name="TextBox 13" id="13"/>
          <p:cNvSpPr txBox="true"/>
          <p:nvPr/>
        </p:nvSpPr>
        <p:spPr>
          <a:xfrm rot="0">
            <a:off x="1698362" y="2852627"/>
            <a:ext cx="2996480" cy="497259"/>
          </a:xfrm>
          <a:prstGeom prst="rect">
            <a:avLst/>
          </a:prstGeom>
        </p:spPr>
        <p:txBody>
          <a:bodyPr anchor="t" rtlCol="false" tIns="0" lIns="0" bIns="0" rIns="0">
            <a:spAutoFit/>
          </a:bodyPr>
          <a:lstStyle/>
          <a:p>
            <a:pPr algn="ctr">
              <a:lnSpc>
                <a:spcPts val="3896"/>
              </a:lnSpc>
              <a:spcBef>
                <a:spcPct val="0"/>
              </a:spcBef>
            </a:pPr>
            <a:r>
              <a:rPr lang="en-US" b="true" sz="2783">
                <a:solidFill>
                  <a:srgbClr val="FFFFFF"/>
                </a:solidFill>
                <a:latin typeface="Poppins Bold"/>
                <a:ea typeface="Poppins Bold"/>
                <a:cs typeface="Poppins Bold"/>
                <a:sym typeface="Poppins Bold"/>
              </a:rPr>
              <a:t>Nội dung CODE</a:t>
            </a:r>
          </a:p>
        </p:txBody>
      </p:sp>
      <p:sp>
        <p:nvSpPr>
          <p:cNvPr name="TextBox 14" id="14"/>
          <p:cNvSpPr txBox="true"/>
          <p:nvPr/>
        </p:nvSpPr>
        <p:spPr>
          <a:xfrm rot="0">
            <a:off x="1052196" y="261981"/>
            <a:ext cx="4700255" cy="876050"/>
          </a:xfrm>
          <a:prstGeom prst="rect">
            <a:avLst/>
          </a:prstGeom>
        </p:spPr>
        <p:txBody>
          <a:bodyPr anchor="t" rtlCol="false" tIns="0" lIns="0" bIns="0" rIns="0">
            <a:spAutoFit/>
          </a:bodyPr>
          <a:lstStyle/>
          <a:p>
            <a:pPr algn="l">
              <a:lnSpc>
                <a:spcPts val="6889"/>
              </a:lnSpc>
              <a:spcBef>
                <a:spcPct val="0"/>
              </a:spcBef>
            </a:pPr>
            <a:r>
              <a:rPr lang="en-US" sz="4920" b="true">
                <a:solidFill>
                  <a:srgbClr val="FFFFFF"/>
                </a:solidFill>
                <a:latin typeface="Poppins Bold"/>
                <a:ea typeface="Poppins Bold"/>
                <a:cs typeface="Poppins Bold"/>
                <a:sym typeface="Poppins Bold"/>
              </a:rPr>
              <a:t>ROBOT SCARA</a:t>
            </a:r>
          </a:p>
        </p:txBody>
      </p:sp>
      <p:sp>
        <p:nvSpPr>
          <p:cNvPr name="TextBox 15" id="15"/>
          <p:cNvSpPr txBox="true"/>
          <p:nvPr/>
        </p:nvSpPr>
        <p:spPr>
          <a:xfrm rot="0">
            <a:off x="1237793" y="1042781"/>
            <a:ext cx="4514658" cy="619288"/>
          </a:xfrm>
          <a:prstGeom prst="rect">
            <a:avLst/>
          </a:prstGeom>
        </p:spPr>
        <p:txBody>
          <a:bodyPr anchor="t" rtlCol="false" tIns="0" lIns="0" bIns="0" rIns="0">
            <a:spAutoFit/>
          </a:bodyPr>
          <a:lstStyle/>
          <a:p>
            <a:pPr algn="l">
              <a:lnSpc>
                <a:spcPts val="4860"/>
              </a:lnSpc>
              <a:spcBef>
                <a:spcPct val="0"/>
              </a:spcBef>
            </a:pPr>
            <a:r>
              <a:rPr lang="en-US" sz="3472">
                <a:solidFill>
                  <a:srgbClr val="FFFFFF"/>
                </a:solidFill>
                <a:latin typeface="Poppins"/>
                <a:ea typeface="Poppins"/>
                <a:cs typeface="Poppins"/>
                <a:sym typeface="Poppins"/>
              </a:rPr>
              <a:t>ĐIỀU KHIỂN - CODE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1174A">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416645" cy="1593725"/>
          </a:xfrm>
        </p:grpSpPr>
        <p:sp>
          <p:nvSpPr>
            <p:cNvPr name="Freeform 3" id="3"/>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2"/>
              <a:stretch>
                <a:fillRect l="0" t="0" r="-65500" b="-12540"/>
              </a:stretch>
            </a:blipFill>
          </p:spPr>
        </p:sp>
      </p:grpSp>
      <p:grpSp>
        <p:nvGrpSpPr>
          <p:cNvPr name="Group 4" id="4"/>
          <p:cNvGrpSpPr/>
          <p:nvPr/>
        </p:nvGrpSpPr>
        <p:grpSpPr>
          <a:xfrm rot="0">
            <a:off x="1028700" y="1671371"/>
            <a:ext cx="7857182" cy="8302073"/>
            <a:chOff x="0" y="0"/>
            <a:chExt cx="2069381" cy="2186554"/>
          </a:xfrm>
        </p:grpSpPr>
        <p:sp>
          <p:nvSpPr>
            <p:cNvPr name="Freeform 5" id="5"/>
            <p:cNvSpPr/>
            <p:nvPr/>
          </p:nvSpPr>
          <p:spPr>
            <a:xfrm flipH="false" flipV="false" rot="0">
              <a:off x="0" y="0"/>
              <a:ext cx="2069381" cy="2186554"/>
            </a:xfrm>
            <a:custGeom>
              <a:avLst/>
              <a:gdLst/>
              <a:ahLst/>
              <a:cxnLst/>
              <a:rect r="r" b="b" t="t" l="l"/>
              <a:pathLst>
                <a:path h="2186554" w="2069381">
                  <a:moveTo>
                    <a:pt x="0" y="0"/>
                  </a:moveTo>
                  <a:lnTo>
                    <a:pt x="2069381" y="0"/>
                  </a:lnTo>
                  <a:lnTo>
                    <a:pt x="2069381" y="2186554"/>
                  </a:lnTo>
                  <a:lnTo>
                    <a:pt x="0" y="2186554"/>
                  </a:lnTo>
                  <a:close/>
                </a:path>
              </a:pathLst>
            </a:custGeom>
            <a:gradFill rotWithShape="true">
              <a:gsLst>
                <a:gs pos="0">
                  <a:srgbClr val="275DFF">
                    <a:alpha val="100000"/>
                  </a:srgbClr>
                </a:gs>
                <a:gs pos="100000">
                  <a:srgbClr val="13217B">
                    <a:alpha val="100000"/>
                  </a:srgbClr>
                </a:gs>
              </a:gsLst>
              <a:path path="circle">
                <a:fillToRect l="0" r="100000" t="0" b="100000"/>
              </a:path>
              <a:tileRect r="0" l="-100000" b="0" t="-100000"/>
            </a:gradFill>
          </p:spPr>
        </p:sp>
        <p:sp>
          <p:nvSpPr>
            <p:cNvPr name="TextBox 6" id="6"/>
            <p:cNvSpPr txBox="true"/>
            <p:nvPr/>
          </p:nvSpPr>
          <p:spPr>
            <a:xfrm>
              <a:off x="0" y="-28575"/>
              <a:ext cx="2069381" cy="2215129"/>
            </a:xfrm>
            <a:prstGeom prst="rect">
              <a:avLst/>
            </a:prstGeom>
          </p:spPr>
          <p:txBody>
            <a:bodyPr anchor="ctr" rtlCol="false" tIns="50800" lIns="50800" bIns="50800" rIns="50800"/>
            <a:lstStyle/>
            <a:p>
              <a:pPr algn="ctr">
                <a:lnSpc>
                  <a:spcPts val="2668"/>
                </a:lnSpc>
              </a:pPr>
            </a:p>
          </p:txBody>
        </p:sp>
      </p:grpSp>
      <p:sp>
        <p:nvSpPr>
          <p:cNvPr name="Freeform 7" id="7"/>
          <p:cNvSpPr/>
          <p:nvPr/>
        </p:nvSpPr>
        <p:spPr>
          <a:xfrm flipH="false" flipV="false" rot="0">
            <a:off x="12885721" y="-88392"/>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372463" y="3017219"/>
            <a:ext cx="5938039" cy="384549"/>
            <a:chOff x="0" y="0"/>
            <a:chExt cx="7917386" cy="512732"/>
          </a:xfrm>
        </p:grpSpPr>
        <p:sp>
          <p:nvSpPr>
            <p:cNvPr name="Freeform 9" id="9"/>
            <p:cNvSpPr/>
            <p:nvPr/>
          </p:nvSpPr>
          <p:spPr>
            <a:xfrm flipH="false" flipV="false" rot="0">
              <a:off x="0" y="43084"/>
              <a:ext cx="426564" cy="426564"/>
            </a:xfrm>
            <a:custGeom>
              <a:avLst/>
              <a:gdLst/>
              <a:ahLst/>
              <a:cxnLst/>
              <a:rect r="r" b="b" t="t" l="l"/>
              <a:pathLst>
                <a:path h="426564" w="426564">
                  <a:moveTo>
                    <a:pt x="0" y="0"/>
                  </a:moveTo>
                  <a:lnTo>
                    <a:pt x="426564" y="0"/>
                  </a:lnTo>
                  <a:lnTo>
                    <a:pt x="426564" y="426564"/>
                  </a:lnTo>
                  <a:lnTo>
                    <a:pt x="0" y="4265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739230" y="-38100"/>
              <a:ext cx="7178155" cy="550832"/>
            </a:xfrm>
            <a:prstGeom prst="rect">
              <a:avLst/>
            </a:prstGeom>
          </p:spPr>
          <p:txBody>
            <a:bodyPr anchor="t" rtlCol="false" tIns="0" lIns="0" bIns="0" rIns="0">
              <a:spAutoFit/>
            </a:bodyPr>
            <a:lstStyle/>
            <a:p>
              <a:pPr algn="l">
                <a:lnSpc>
                  <a:spcPts val="3554"/>
                </a:lnSpc>
                <a:spcBef>
                  <a:spcPct val="0"/>
                </a:spcBef>
              </a:pPr>
            </a:p>
          </p:txBody>
        </p:sp>
      </p:grpSp>
      <p:sp>
        <p:nvSpPr>
          <p:cNvPr name="Freeform 11" id="11"/>
          <p:cNvSpPr/>
          <p:nvPr/>
        </p:nvSpPr>
        <p:spPr>
          <a:xfrm flipH="false" flipV="false" rot="0">
            <a:off x="9774514" y="111644"/>
            <a:ext cx="8239664" cy="10063711"/>
          </a:xfrm>
          <a:custGeom>
            <a:avLst/>
            <a:gdLst/>
            <a:ahLst/>
            <a:cxnLst/>
            <a:rect r="r" b="b" t="t" l="l"/>
            <a:pathLst>
              <a:path h="10063711" w="8239664">
                <a:moveTo>
                  <a:pt x="0" y="0"/>
                </a:moveTo>
                <a:lnTo>
                  <a:pt x="8239663" y="0"/>
                </a:lnTo>
                <a:lnTo>
                  <a:pt x="8239663" y="10063712"/>
                </a:lnTo>
                <a:lnTo>
                  <a:pt x="0" y="10063712"/>
                </a:lnTo>
                <a:lnTo>
                  <a:pt x="0" y="0"/>
                </a:lnTo>
                <a:close/>
              </a:path>
            </a:pathLst>
          </a:custGeom>
          <a:blipFill>
            <a:blip r:embed="rId7"/>
            <a:stretch>
              <a:fillRect l="0" t="0" r="0" b="0"/>
            </a:stretch>
          </a:blipFill>
        </p:spPr>
      </p:sp>
      <p:sp>
        <p:nvSpPr>
          <p:cNvPr name="TextBox 12" id="12"/>
          <p:cNvSpPr txBox="true"/>
          <p:nvPr/>
        </p:nvSpPr>
        <p:spPr>
          <a:xfrm rot="0">
            <a:off x="1891645" y="2931494"/>
            <a:ext cx="6711004" cy="6679187"/>
          </a:xfrm>
          <a:prstGeom prst="rect">
            <a:avLst/>
          </a:prstGeom>
        </p:spPr>
        <p:txBody>
          <a:bodyPr anchor="t" rtlCol="false" tIns="0" lIns="0" bIns="0" rIns="0">
            <a:spAutoFit/>
          </a:bodyPr>
          <a:lstStyle/>
          <a:p>
            <a:pPr algn="l">
              <a:lnSpc>
                <a:spcPts val="3347"/>
              </a:lnSpc>
            </a:pPr>
            <a:r>
              <a:rPr lang="en-US" sz="2053">
                <a:solidFill>
                  <a:srgbClr val="FFFFFF"/>
                </a:solidFill>
                <a:latin typeface="Open Sauce"/>
                <a:ea typeface="Open Sauce"/>
                <a:cs typeface="Open Sauce"/>
                <a:sym typeface="Open Sauce"/>
              </a:rPr>
              <a:t>Hàm Loop(): điều khiển theo trạng thái</a:t>
            </a:r>
          </a:p>
          <a:p>
            <a:pPr algn="l" marL="443338" indent="-221669" lvl="1">
              <a:lnSpc>
                <a:spcPts val="3347"/>
              </a:lnSpc>
              <a:buFont typeface="Arial"/>
              <a:buChar char="•"/>
            </a:pPr>
            <a:r>
              <a:rPr lang="en-US" sz="2053">
                <a:solidFill>
                  <a:srgbClr val="FFFFFF"/>
                </a:solidFill>
                <a:latin typeface="Open Sauce"/>
                <a:ea typeface="Open Sauce"/>
                <a:cs typeface="Open Sauce"/>
                <a:sym typeface="Open Sauce"/>
              </a:rPr>
              <a:t>Kiểm tra vật cản:</a:t>
            </a:r>
          </a:p>
          <a:p>
            <a:pPr algn="l">
              <a:lnSpc>
                <a:spcPts val="3347"/>
              </a:lnSpc>
            </a:pPr>
            <a:r>
              <a:rPr lang="en-US" sz="2053">
                <a:solidFill>
                  <a:srgbClr val="FFFFFF"/>
                </a:solidFill>
                <a:latin typeface="Open Sauce"/>
                <a:ea typeface="Open Sauce"/>
                <a:cs typeface="Open Sauce"/>
                <a:sym typeface="Open Sauce"/>
              </a:rPr>
              <a:t>Nếu có vật cản gần → dừng robot + chạy lại homing + chuyển về trạng thái IDLE.</a:t>
            </a:r>
          </a:p>
          <a:p>
            <a:pPr algn="l" marL="443338" indent="-221669" lvl="1">
              <a:lnSpc>
                <a:spcPts val="3347"/>
              </a:lnSpc>
              <a:buFont typeface="Arial"/>
              <a:buChar char="•"/>
            </a:pPr>
            <a:r>
              <a:rPr lang="en-US" sz="2053">
                <a:solidFill>
                  <a:srgbClr val="FFFFFF"/>
                </a:solidFill>
                <a:latin typeface="Open Sauce"/>
                <a:ea typeface="Open Sauce"/>
                <a:cs typeface="Open Sauce"/>
                <a:sym typeface="Open Sauce"/>
              </a:rPr>
              <a:t>MANUAL_STEP:</a:t>
            </a:r>
          </a:p>
          <a:p>
            <a:pPr algn="l">
              <a:lnSpc>
                <a:spcPts val="3347"/>
              </a:lnSpc>
            </a:pPr>
            <a:r>
              <a:rPr lang="en-US" sz="2053">
                <a:solidFill>
                  <a:srgbClr val="FFFFFF"/>
                </a:solidFill>
                <a:latin typeface="Open Sauce"/>
                <a:ea typeface="Open Sauce"/>
                <a:cs typeface="Open Sauce"/>
                <a:sym typeface="Open Sauce"/>
              </a:rPr>
              <a:t> Robot chạy 1 bước nhỏ cho 1 trục theo lệnh thủ công.</a:t>
            </a:r>
          </a:p>
          <a:p>
            <a:pPr algn="l" marL="443338" indent="-221669" lvl="1">
              <a:lnSpc>
                <a:spcPts val="3347"/>
              </a:lnSpc>
              <a:buFont typeface="Arial"/>
              <a:buChar char="•"/>
            </a:pPr>
            <a:r>
              <a:rPr lang="en-US" sz="2053">
                <a:solidFill>
                  <a:srgbClr val="FFFFFF"/>
                </a:solidFill>
                <a:latin typeface="Open Sauce"/>
                <a:ea typeface="Open Sauce"/>
                <a:cs typeface="Open Sauce"/>
                <a:sym typeface="Open Sauce"/>
              </a:rPr>
              <a:t>TRAJECTORY:</a:t>
            </a:r>
          </a:p>
          <a:p>
            <a:pPr algn="l">
              <a:lnSpc>
                <a:spcPts val="3347"/>
              </a:lnSpc>
            </a:pPr>
            <a:r>
              <a:rPr lang="en-US" sz="2053">
                <a:solidFill>
                  <a:srgbClr val="FFFFFF"/>
                </a:solidFill>
                <a:latin typeface="Open Sauce"/>
                <a:ea typeface="Open Sauce"/>
                <a:cs typeface="Open Sauce"/>
                <a:sym typeface="Open Sauce"/>
              </a:rPr>
              <a:t> Robot thực hiện quỹ đạo chuyển động tự động với 3 chế độ:</a:t>
            </a:r>
          </a:p>
          <a:p>
            <a:pPr algn="l">
              <a:lnSpc>
                <a:spcPts val="3347"/>
              </a:lnSpc>
            </a:pPr>
            <a:r>
              <a:rPr lang="en-US" sz="2053">
                <a:solidFill>
                  <a:srgbClr val="FFFFFF"/>
                </a:solidFill>
                <a:latin typeface="Open Sauce"/>
                <a:ea typeface="Open Sauce"/>
                <a:cs typeface="Open Sauce"/>
                <a:sym typeface="Open Sauce"/>
              </a:rPr>
              <a:t>trajMode == 1: chạy đồng thời XY và Z</a:t>
            </a:r>
          </a:p>
          <a:p>
            <a:pPr algn="l">
              <a:lnSpc>
                <a:spcPts val="3347"/>
              </a:lnSpc>
            </a:pPr>
            <a:r>
              <a:rPr lang="en-US" sz="2053">
                <a:solidFill>
                  <a:srgbClr val="FFFFFF"/>
                </a:solidFill>
                <a:latin typeface="Open Sauce"/>
                <a:ea typeface="Open Sauce"/>
                <a:cs typeface="Open Sauce"/>
                <a:sym typeface="Open Sauce"/>
              </a:rPr>
              <a:t>trajMode == 2: chạy Z trước, sau đó chạy XY</a:t>
            </a:r>
          </a:p>
          <a:p>
            <a:pPr algn="l">
              <a:lnSpc>
                <a:spcPts val="3347"/>
              </a:lnSpc>
            </a:pPr>
            <a:r>
              <a:rPr lang="en-US" sz="2053">
                <a:solidFill>
                  <a:srgbClr val="FFFFFF"/>
                </a:solidFill>
                <a:latin typeface="Open Sauce"/>
                <a:ea typeface="Open Sauce"/>
                <a:cs typeface="Open Sauce"/>
                <a:sym typeface="Open Sauce"/>
              </a:rPr>
              <a:t>trajMode == 3: chạy XY trước, sau đó chạy Z</a:t>
            </a:r>
          </a:p>
          <a:p>
            <a:pPr algn="l">
              <a:lnSpc>
                <a:spcPts val="3347"/>
              </a:lnSpc>
            </a:pPr>
            <a:r>
              <a:rPr lang="en-US" sz="2053">
                <a:solidFill>
                  <a:srgbClr val="FFFFFF"/>
                </a:solidFill>
                <a:latin typeface="Open Sauce"/>
                <a:ea typeface="Open Sauce"/>
                <a:cs typeface="Open Sauce"/>
                <a:sym typeface="Open Sauce"/>
              </a:rPr>
              <a:t>Sau khi xong thì kích hoạt gripper (servo) và trở lại trạng thái IDLE.</a:t>
            </a:r>
          </a:p>
          <a:p>
            <a:pPr algn="l">
              <a:lnSpc>
                <a:spcPts val="3347"/>
              </a:lnSpc>
            </a:pPr>
            <a:r>
              <a:rPr lang="en-US" sz="2053">
                <a:solidFill>
                  <a:srgbClr val="FFFFFF"/>
                </a:solidFill>
                <a:latin typeface="Open Sauce"/>
                <a:ea typeface="Open Sauce"/>
                <a:cs typeface="Open Sauce"/>
                <a:sym typeface="Open Sauce"/>
              </a:rPr>
              <a:t>IDLE – đọc lệnh từ Serial:</a:t>
            </a:r>
          </a:p>
        </p:txBody>
      </p:sp>
      <p:sp>
        <p:nvSpPr>
          <p:cNvPr name="TextBox 13" id="13"/>
          <p:cNvSpPr txBox="true"/>
          <p:nvPr/>
        </p:nvSpPr>
        <p:spPr>
          <a:xfrm rot="0">
            <a:off x="3019178" y="2122451"/>
            <a:ext cx="3656489" cy="618577"/>
          </a:xfrm>
          <a:prstGeom prst="rect">
            <a:avLst/>
          </a:prstGeom>
        </p:spPr>
        <p:txBody>
          <a:bodyPr anchor="t" rtlCol="false" tIns="0" lIns="0" bIns="0" rIns="0">
            <a:spAutoFit/>
          </a:bodyPr>
          <a:lstStyle/>
          <a:p>
            <a:pPr algn="ctr">
              <a:lnSpc>
                <a:spcPts val="4755"/>
              </a:lnSpc>
              <a:spcBef>
                <a:spcPct val="0"/>
              </a:spcBef>
            </a:pPr>
            <a:r>
              <a:rPr lang="en-US" b="true" sz="3396">
                <a:solidFill>
                  <a:srgbClr val="FFFFFF"/>
                </a:solidFill>
                <a:latin typeface="Poppins Bold"/>
                <a:ea typeface="Poppins Bold"/>
                <a:cs typeface="Poppins Bold"/>
                <a:sym typeface="Poppins Bold"/>
              </a:rPr>
              <a:t>Nội dung CODE</a:t>
            </a:r>
          </a:p>
        </p:txBody>
      </p:sp>
      <p:sp>
        <p:nvSpPr>
          <p:cNvPr name="TextBox 14" id="14"/>
          <p:cNvSpPr txBox="true"/>
          <p:nvPr/>
        </p:nvSpPr>
        <p:spPr>
          <a:xfrm rot="0">
            <a:off x="2610248" y="261981"/>
            <a:ext cx="4700255" cy="876050"/>
          </a:xfrm>
          <a:prstGeom prst="rect">
            <a:avLst/>
          </a:prstGeom>
        </p:spPr>
        <p:txBody>
          <a:bodyPr anchor="t" rtlCol="false" tIns="0" lIns="0" bIns="0" rIns="0">
            <a:spAutoFit/>
          </a:bodyPr>
          <a:lstStyle/>
          <a:p>
            <a:pPr algn="l">
              <a:lnSpc>
                <a:spcPts val="6889"/>
              </a:lnSpc>
              <a:spcBef>
                <a:spcPct val="0"/>
              </a:spcBef>
            </a:pPr>
            <a:r>
              <a:rPr lang="en-US" sz="4920" b="true">
                <a:solidFill>
                  <a:srgbClr val="FFFFFF"/>
                </a:solidFill>
                <a:latin typeface="Poppins Bold"/>
                <a:ea typeface="Poppins Bold"/>
                <a:cs typeface="Poppins Bold"/>
                <a:sym typeface="Poppins Bold"/>
              </a:rPr>
              <a:t>ROBOT SCARA</a:t>
            </a:r>
          </a:p>
        </p:txBody>
      </p:sp>
      <p:sp>
        <p:nvSpPr>
          <p:cNvPr name="TextBox 15" id="15"/>
          <p:cNvSpPr txBox="true"/>
          <p:nvPr/>
        </p:nvSpPr>
        <p:spPr>
          <a:xfrm rot="0">
            <a:off x="2795845" y="1042781"/>
            <a:ext cx="4514658" cy="619288"/>
          </a:xfrm>
          <a:prstGeom prst="rect">
            <a:avLst/>
          </a:prstGeom>
        </p:spPr>
        <p:txBody>
          <a:bodyPr anchor="t" rtlCol="false" tIns="0" lIns="0" bIns="0" rIns="0">
            <a:spAutoFit/>
          </a:bodyPr>
          <a:lstStyle/>
          <a:p>
            <a:pPr algn="l">
              <a:lnSpc>
                <a:spcPts val="4860"/>
              </a:lnSpc>
              <a:spcBef>
                <a:spcPct val="0"/>
              </a:spcBef>
            </a:pPr>
            <a:r>
              <a:rPr lang="en-US" sz="3472">
                <a:solidFill>
                  <a:srgbClr val="FFFFFF"/>
                </a:solidFill>
                <a:latin typeface="Poppins"/>
                <a:ea typeface="Poppins"/>
                <a:cs typeface="Poppins"/>
                <a:sym typeface="Poppins"/>
              </a:rPr>
              <a:t>ĐIỀU KHIỂN - CODE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1174A">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885721" y="-88392"/>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93462" y="2301103"/>
            <a:ext cx="14224751" cy="7539118"/>
          </a:xfrm>
          <a:custGeom>
            <a:avLst/>
            <a:gdLst/>
            <a:ahLst/>
            <a:cxnLst/>
            <a:rect r="r" b="b" t="t" l="l"/>
            <a:pathLst>
              <a:path h="7539118" w="14224751">
                <a:moveTo>
                  <a:pt x="0" y="0"/>
                </a:moveTo>
                <a:lnTo>
                  <a:pt x="14224752" y="0"/>
                </a:lnTo>
                <a:lnTo>
                  <a:pt x="14224752" y="7539118"/>
                </a:lnTo>
                <a:lnTo>
                  <a:pt x="0" y="7539118"/>
                </a:lnTo>
                <a:lnTo>
                  <a:pt x="0" y="0"/>
                </a:lnTo>
                <a:close/>
              </a:path>
            </a:pathLst>
          </a:custGeom>
          <a:blipFill>
            <a:blip r:embed="rId4"/>
            <a:stretch>
              <a:fillRect l="0" t="0" r="0" b="0"/>
            </a:stretch>
          </a:blipFill>
        </p:spPr>
      </p:sp>
      <p:sp>
        <p:nvSpPr>
          <p:cNvPr name="TextBox 4" id="4"/>
          <p:cNvSpPr txBox="true"/>
          <p:nvPr/>
        </p:nvSpPr>
        <p:spPr>
          <a:xfrm rot="0">
            <a:off x="842933" y="477508"/>
            <a:ext cx="4700255" cy="876050"/>
          </a:xfrm>
          <a:prstGeom prst="rect">
            <a:avLst/>
          </a:prstGeom>
        </p:spPr>
        <p:txBody>
          <a:bodyPr anchor="t" rtlCol="false" tIns="0" lIns="0" bIns="0" rIns="0">
            <a:spAutoFit/>
          </a:bodyPr>
          <a:lstStyle/>
          <a:p>
            <a:pPr algn="l">
              <a:lnSpc>
                <a:spcPts val="6889"/>
              </a:lnSpc>
              <a:spcBef>
                <a:spcPct val="0"/>
              </a:spcBef>
            </a:pPr>
            <a:r>
              <a:rPr lang="en-US" sz="4920" b="true">
                <a:solidFill>
                  <a:srgbClr val="FFFFFF"/>
                </a:solidFill>
                <a:latin typeface="Poppins Bold"/>
                <a:ea typeface="Poppins Bold"/>
                <a:cs typeface="Poppins Bold"/>
                <a:sym typeface="Poppins Bold"/>
              </a:rPr>
              <a:t>ROBOT SCARA</a:t>
            </a:r>
          </a:p>
        </p:txBody>
      </p:sp>
      <p:sp>
        <p:nvSpPr>
          <p:cNvPr name="TextBox 5" id="5"/>
          <p:cNvSpPr txBox="true"/>
          <p:nvPr/>
        </p:nvSpPr>
        <p:spPr>
          <a:xfrm rot="0">
            <a:off x="1582310" y="1258307"/>
            <a:ext cx="3221500" cy="619288"/>
          </a:xfrm>
          <a:prstGeom prst="rect">
            <a:avLst/>
          </a:prstGeom>
        </p:spPr>
        <p:txBody>
          <a:bodyPr anchor="t" rtlCol="false" tIns="0" lIns="0" bIns="0" rIns="0">
            <a:spAutoFit/>
          </a:bodyPr>
          <a:lstStyle/>
          <a:p>
            <a:pPr algn="l">
              <a:lnSpc>
                <a:spcPts val="4860"/>
              </a:lnSpc>
              <a:spcBef>
                <a:spcPct val="0"/>
              </a:spcBef>
            </a:pPr>
            <a:r>
              <a:rPr lang="en-US" sz="3472" b="true">
                <a:solidFill>
                  <a:srgbClr val="FFFFFF"/>
                </a:solidFill>
                <a:latin typeface="Poppins Bold"/>
                <a:ea typeface="Poppins Bold"/>
                <a:cs typeface="Poppins Bold"/>
                <a:sym typeface="Poppins Bold"/>
              </a:rPr>
              <a:t>GIAO DIỆN GUI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1174A">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885721" y="-88392"/>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Object 3" id="3"/>
          <p:cNvGraphicFramePr/>
          <p:nvPr/>
        </p:nvGraphicFramePr>
        <p:xfrm>
          <a:off x="12035296" y="753589"/>
          <a:ext cx="2514600" cy="5448300"/>
        </p:xfrm>
        <a:graphic>
          <a:graphicData uri="http://schemas.openxmlformats.org/presentationml/2006/ole">
            <p:oleObj imgW="3594100" imgH="65278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4" id="4"/>
          <p:cNvSpPr txBox="true"/>
          <p:nvPr/>
        </p:nvSpPr>
        <p:spPr>
          <a:xfrm rot="0">
            <a:off x="842933" y="477508"/>
            <a:ext cx="4700255" cy="876050"/>
          </a:xfrm>
          <a:prstGeom prst="rect">
            <a:avLst/>
          </a:prstGeom>
        </p:spPr>
        <p:txBody>
          <a:bodyPr anchor="t" rtlCol="false" tIns="0" lIns="0" bIns="0" rIns="0">
            <a:spAutoFit/>
          </a:bodyPr>
          <a:lstStyle/>
          <a:p>
            <a:pPr algn="l">
              <a:lnSpc>
                <a:spcPts val="6889"/>
              </a:lnSpc>
              <a:spcBef>
                <a:spcPct val="0"/>
              </a:spcBef>
            </a:pPr>
            <a:r>
              <a:rPr lang="en-US" sz="4920" b="true">
                <a:solidFill>
                  <a:srgbClr val="FFFFFF"/>
                </a:solidFill>
                <a:latin typeface="Poppins Bold"/>
                <a:ea typeface="Poppins Bold"/>
                <a:cs typeface="Poppins Bold"/>
                <a:sym typeface="Poppins Bold"/>
              </a:rPr>
              <a:t>ROBOT SCARA</a:t>
            </a:r>
          </a:p>
        </p:txBody>
      </p:sp>
      <p:sp>
        <p:nvSpPr>
          <p:cNvPr name="TextBox 5" id="5"/>
          <p:cNvSpPr txBox="true"/>
          <p:nvPr/>
        </p:nvSpPr>
        <p:spPr>
          <a:xfrm rot="0">
            <a:off x="1582310" y="1258307"/>
            <a:ext cx="3221500" cy="619288"/>
          </a:xfrm>
          <a:prstGeom prst="rect">
            <a:avLst/>
          </a:prstGeom>
        </p:spPr>
        <p:txBody>
          <a:bodyPr anchor="t" rtlCol="false" tIns="0" lIns="0" bIns="0" rIns="0">
            <a:spAutoFit/>
          </a:bodyPr>
          <a:lstStyle/>
          <a:p>
            <a:pPr algn="l">
              <a:lnSpc>
                <a:spcPts val="4860"/>
              </a:lnSpc>
              <a:spcBef>
                <a:spcPct val="0"/>
              </a:spcBef>
            </a:pPr>
            <a:r>
              <a:rPr lang="en-US" sz="3472" b="true">
                <a:solidFill>
                  <a:srgbClr val="FFFFFF"/>
                </a:solidFill>
                <a:latin typeface="Poppins Bold"/>
                <a:ea typeface="Poppins Bold"/>
                <a:cs typeface="Poppins Bold"/>
                <a:sym typeface="Poppins Bold"/>
              </a:rPr>
              <a:t>GIAO DIỆN GUI</a:t>
            </a:r>
          </a:p>
        </p:txBody>
      </p:sp>
      <p:sp>
        <p:nvSpPr>
          <p:cNvPr name="TextBox 6" id="6"/>
          <p:cNvSpPr txBox="true"/>
          <p:nvPr/>
        </p:nvSpPr>
        <p:spPr>
          <a:xfrm rot="0">
            <a:off x="2740455" y="2449904"/>
            <a:ext cx="7402709" cy="767789"/>
          </a:xfrm>
          <a:prstGeom prst="rect">
            <a:avLst/>
          </a:prstGeom>
        </p:spPr>
        <p:txBody>
          <a:bodyPr anchor="t" rtlCol="false" tIns="0" lIns="0" bIns="0" rIns="0">
            <a:spAutoFit/>
          </a:bodyPr>
          <a:lstStyle/>
          <a:p>
            <a:pPr algn="l">
              <a:lnSpc>
                <a:spcPts val="5980"/>
              </a:lnSpc>
              <a:spcBef>
                <a:spcPct val="0"/>
              </a:spcBef>
            </a:pPr>
            <a:r>
              <a:rPr lang="en-US" sz="4272" b="true">
                <a:solidFill>
                  <a:srgbClr val="FFFFFF"/>
                </a:solidFill>
                <a:latin typeface="Poppins Bold"/>
                <a:ea typeface="Poppins Bold"/>
                <a:cs typeface="Poppins Bold"/>
                <a:sym typeface="Poppins Bold"/>
              </a:rPr>
              <a:t>CHỨC NĂNG TỔNG QUAN</a:t>
            </a:r>
          </a:p>
        </p:txBody>
      </p:sp>
      <p:sp>
        <p:nvSpPr>
          <p:cNvPr name="TextBox 7" id="7"/>
          <p:cNvSpPr txBox="true"/>
          <p:nvPr/>
        </p:nvSpPr>
        <p:spPr>
          <a:xfrm rot="0">
            <a:off x="2333603" y="3528504"/>
            <a:ext cx="7514190" cy="3489177"/>
          </a:xfrm>
          <a:prstGeom prst="rect">
            <a:avLst/>
          </a:prstGeom>
        </p:spPr>
        <p:txBody>
          <a:bodyPr anchor="t" rtlCol="false" tIns="0" lIns="0" bIns="0" rIns="0">
            <a:spAutoFit/>
          </a:bodyPr>
          <a:lstStyle/>
          <a:p>
            <a:pPr algn="just">
              <a:lnSpc>
                <a:spcPts val="3508"/>
              </a:lnSpc>
              <a:spcBef>
                <a:spcPct val="0"/>
              </a:spcBef>
            </a:pPr>
            <a:r>
              <a:rPr lang="en-US" sz="2505">
                <a:solidFill>
                  <a:srgbClr val="FFFFFF"/>
                </a:solidFill>
                <a:latin typeface="Open Sauce"/>
                <a:ea typeface="Open Sauce"/>
                <a:cs typeface="Open Sauce"/>
                <a:sym typeface="Open Sauce"/>
              </a:rPr>
              <a:t>Đ</a:t>
            </a:r>
            <a:r>
              <a:rPr lang="en-US" sz="2505">
                <a:solidFill>
                  <a:srgbClr val="FFFFFF"/>
                </a:solidFill>
                <a:latin typeface="Open Sauce"/>
                <a:ea typeface="Open Sauce"/>
                <a:cs typeface="Open Sauce"/>
                <a:sym typeface="Open Sauce"/>
              </a:rPr>
              <a:t>iều khiển robot SCARA qua giao tiếp Serial với Arduino. Giao diện cho phép:</a:t>
            </a:r>
          </a:p>
          <a:p>
            <a:pPr algn="just" marL="541004" indent="-270502" lvl="1">
              <a:lnSpc>
                <a:spcPts val="3508"/>
              </a:lnSpc>
              <a:buFont typeface="Arial"/>
              <a:buChar char="•"/>
            </a:pPr>
            <a:r>
              <a:rPr lang="en-US" sz="2505">
                <a:solidFill>
                  <a:srgbClr val="FFFFFF"/>
                </a:solidFill>
                <a:latin typeface="Open Sauce"/>
                <a:ea typeface="Open Sauce"/>
                <a:cs typeface="Open Sauce"/>
                <a:sym typeface="Open Sauce"/>
              </a:rPr>
              <a:t>Nhập tọa độ X, Y, Z → tính toán góc khớp J1, J2 (nghịch kinematics)</a:t>
            </a:r>
          </a:p>
          <a:p>
            <a:pPr algn="just" marL="541004" indent="-270502" lvl="1">
              <a:lnSpc>
                <a:spcPts val="3508"/>
              </a:lnSpc>
              <a:buFont typeface="Arial"/>
              <a:buChar char="•"/>
            </a:pPr>
            <a:r>
              <a:rPr lang="en-US" sz="2505">
                <a:solidFill>
                  <a:srgbClr val="FFFFFF"/>
                </a:solidFill>
                <a:latin typeface="Open Sauce"/>
                <a:ea typeface="Open Sauce"/>
                <a:cs typeface="Open Sauce"/>
                <a:sym typeface="Open Sauce"/>
              </a:rPr>
              <a:t>Thiết lập tốc độ, gia tốc, gripper</a:t>
            </a:r>
          </a:p>
          <a:p>
            <a:pPr algn="just" marL="541004" indent="-270502" lvl="1">
              <a:lnSpc>
                <a:spcPts val="3508"/>
              </a:lnSpc>
              <a:buFont typeface="Arial"/>
              <a:buChar char="•"/>
            </a:pPr>
            <a:r>
              <a:rPr lang="en-US" sz="2505">
                <a:solidFill>
                  <a:srgbClr val="FFFFFF"/>
                </a:solidFill>
                <a:latin typeface="Open Sauce"/>
                <a:ea typeface="Open Sauce"/>
                <a:cs typeface="Open Sauce"/>
                <a:sym typeface="Open Sauce"/>
              </a:rPr>
              <a:t>Chọn mode chạy (XYZ, Z-XY, XY-Z)</a:t>
            </a:r>
          </a:p>
          <a:p>
            <a:pPr algn="just" marL="541004" indent="-270502" lvl="1">
              <a:lnSpc>
                <a:spcPts val="3508"/>
              </a:lnSpc>
              <a:buFont typeface="Arial"/>
              <a:buChar char="•"/>
            </a:pPr>
            <a:r>
              <a:rPr lang="en-US" sz="2505">
                <a:solidFill>
                  <a:srgbClr val="FFFFFF"/>
                </a:solidFill>
                <a:latin typeface="Open Sauce"/>
                <a:ea typeface="Open Sauce"/>
                <a:cs typeface="Open Sauce"/>
                <a:sym typeface="Open Sauce"/>
              </a:rPr>
              <a:t>Kết nối COM port, lưu lệnh, chạy lệnh, điều khiển thủ công từng trục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1174A">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885721" y="-88392"/>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60844" y="2497888"/>
            <a:ext cx="7047636" cy="3321880"/>
          </a:xfrm>
          <a:custGeom>
            <a:avLst/>
            <a:gdLst/>
            <a:ahLst/>
            <a:cxnLst/>
            <a:rect r="r" b="b" t="t" l="l"/>
            <a:pathLst>
              <a:path h="3321880" w="7047636">
                <a:moveTo>
                  <a:pt x="0" y="0"/>
                </a:moveTo>
                <a:lnTo>
                  <a:pt x="7047636" y="0"/>
                </a:lnTo>
                <a:lnTo>
                  <a:pt x="7047636" y="3321880"/>
                </a:lnTo>
                <a:lnTo>
                  <a:pt x="0" y="3321880"/>
                </a:lnTo>
                <a:lnTo>
                  <a:pt x="0" y="0"/>
                </a:lnTo>
                <a:close/>
              </a:path>
            </a:pathLst>
          </a:custGeom>
          <a:blipFill>
            <a:blip r:embed="rId4"/>
            <a:stretch>
              <a:fillRect l="0" t="0" r="0" b="0"/>
            </a:stretch>
          </a:blipFill>
        </p:spPr>
      </p:sp>
      <p:sp>
        <p:nvSpPr>
          <p:cNvPr name="Freeform 4" id="4"/>
          <p:cNvSpPr/>
          <p:nvPr/>
        </p:nvSpPr>
        <p:spPr>
          <a:xfrm flipH="false" flipV="false" rot="0">
            <a:off x="10360844" y="6441503"/>
            <a:ext cx="7047636" cy="2007238"/>
          </a:xfrm>
          <a:custGeom>
            <a:avLst/>
            <a:gdLst/>
            <a:ahLst/>
            <a:cxnLst/>
            <a:rect r="r" b="b" t="t" l="l"/>
            <a:pathLst>
              <a:path h="2007238" w="7047636">
                <a:moveTo>
                  <a:pt x="0" y="0"/>
                </a:moveTo>
                <a:lnTo>
                  <a:pt x="7047636" y="0"/>
                </a:lnTo>
                <a:lnTo>
                  <a:pt x="7047636" y="2007238"/>
                </a:lnTo>
                <a:lnTo>
                  <a:pt x="0" y="2007238"/>
                </a:lnTo>
                <a:lnTo>
                  <a:pt x="0" y="0"/>
                </a:lnTo>
                <a:close/>
              </a:path>
            </a:pathLst>
          </a:custGeom>
          <a:blipFill>
            <a:blip r:embed="rId5"/>
            <a:stretch>
              <a:fillRect l="0" t="0" r="0" b="0"/>
            </a:stretch>
          </a:blipFill>
        </p:spPr>
      </p:sp>
      <p:sp>
        <p:nvSpPr>
          <p:cNvPr name="Freeform 5" id="5"/>
          <p:cNvSpPr/>
          <p:nvPr/>
        </p:nvSpPr>
        <p:spPr>
          <a:xfrm flipH="false" flipV="false" rot="0">
            <a:off x="11287682" y="982207"/>
            <a:ext cx="5193961" cy="1094476"/>
          </a:xfrm>
          <a:custGeom>
            <a:avLst/>
            <a:gdLst/>
            <a:ahLst/>
            <a:cxnLst/>
            <a:rect r="r" b="b" t="t" l="l"/>
            <a:pathLst>
              <a:path h="1094476" w="5193961">
                <a:moveTo>
                  <a:pt x="0" y="0"/>
                </a:moveTo>
                <a:lnTo>
                  <a:pt x="5193960" y="0"/>
                </a:lnTo>
                <a:lnTo>
                  <a:pt x="5193960" y="1094476"/>
                </a:lnTo>
                <a:lnTo>
                  <a:pt x="0" y="1094476"/>
                </a:lnTo>
                <a:lnTo>
                  <a:pt x="0" y="0"/>
                </a:lnTo>
                <a:close/>
              </a:path>
            </a:pathLst>
          </a:custGeom>
          <a:blipFill>
            <a:blip r:embed="rId6"/>
            <a:stretch>
              <a:fillRect l="0" t="0" r="0" b="0"/>
            </a:stretch>
          </a:blipFill>
        </p:spPr>
      </p:sp>
      <p:sp>
        <p:nvSpPr>
          <p:cNvPr name="Freeform 6" id="6"/>
          <p:cNvSpPr/>
          <p:nvPr/>
        </p:nvSpPr>
        <p:spPr>
          <a:xfrm flipH="false" flipV="false" rot="0">
            <a:off x="629002" y="7382040"/>
            <a:ext cx="8752421" cy="2133403"/>
          </a:xfrm>
          <a:custGeom>
            <a:avLst/>
            <a:gdLst/>
            <a:ahLst/>
            <a:cxnLst/>
            <a:rect r="r" b="b" t="t" l="l"/>
            <a:pathLst>
              <a:path h="2133403" w="8752421">
                <a:moveTo>
                  <a:pt x="0" y="0"/>
                </a:moveTo>
                <a:lnTo>
                  <a:pt x="8752421" y="0"/>
                </a:lnTo>
                <a:lnTo>
                  <a:pt x="8752421" y="2133403"/>
                </a:lnTo>
                <a:lnTo>
                  <a:pt x="0" y="2133403"/>
                </a:lnTo>
                <a:lnTo>
                  <a:pt x="0" y="0"/>
                </a:lnTo>
                <a:close/>
              </a:path>
            </a:pathLst>
          </a:custGeom>
          <a:blipFill>
            <a:blip r:embed="rId7"/>
            <a:stretch>
              <a:fillRect l="0" t="0" r="0" b="0"/>
            </a:stretch>
          </a:blipFill>
        </p:spPr>
      </p:sp>
      <p:sp>
        <p:nvSpPr>
          <p:cNvPr name="TextBox 7" id="7"/>
          <p:cNvSpPr txBox="true"/>
          <p:nvPr/>
        </p:nvSpPr>
        <p:spPr>
          <a:xfrm rot="0">
            <a:off x="842933" y="477508"/>
            <a:ext cx="4700255" cy="876050"/>
          </a:xfrm>
          <a:prstGeom prst="rect">
            <a:avLst/>
          </a:prstGeom>
        </p:spPr>
        <p:txBody>
          <a:bodyPr anchor="t" rtlCol="false" tIns="0" lIns="0" bIns="0" rIns="0">
            <a:spAutoFit/>
          </a:bodyPr>
          <a:lstStyle/>
          <a:p>
            <a:pPr algn="l">
              <a:lnSpc>
                <a:spcPts val="6889"/>
              </a:lnSpc>
              <a:spcBef>
                <a:spcPct val="0"/>
              </a:spcBef>
            </a:pPr>
            <a:r>
              <a:rPr lang="en-US" sz="4920" b="true">
                <a:solidFill>
                  <a:srgbClr val="FFFFFF"/>
                </a:solidFill>
                <a:latin typeface="Poppins Bold"/>
                <a:ea typeface="Poppins Bold"/>
                <a:cs typeface="Poppins Bold"/>
                <a:sym typeface="Poppins Bold"/>
              </a:rPr>
              <a:t>ROBOT SCARA</a:t>
            </a:r>
          </a:p>
        </p:txBody>
      </p:sp>
      <p:sp>
        <p:nvSpPr>
          <p:cNvPr name="TextBox 8" id="8"/>
          <p:cNvSpPr txBox="true"/>
          <p:nvPr/>
        </p:nvSpPr>
        <p:spPr>
          <a:xfrm rot="0">
            <a:off x="1582310" y="1258307"/>
            <a:ext cx="3221500" cy="619288"/>
          </a:xfrm>
          <a:prstGeom prst="rect">
            <a:avLst/>
          </a:prstGeom>
        </p:spPr>
        <p:txBody>
          <a:bodyPr anchor="t" rtlCol="false" tIns="0" lIns="0" bIns="0" rIns="0">
            <a:spAutoFit/>
          </a:bodyPr>
          <a:lstStyle/>
          <a:p>
            <a:pPr algn="l">
              <a:lnSpc>
                <a:spcPts val="4860"/>
              </a:lnSpc>
              <a:spcBef>
                <a:spcPct val="0"/>
              </a:spcBef>
            </a:pPr>
            <a:r>
              <a:rPr lang="en-US" sz="3472" b="true">
                <a:solidFill>
                  <a:srgbClr val="FFFFFF"/>
                </a:solidFill>
                <a:latin typeface="Poppins Bold"/>
                <a:ea typeface="Poppins Bold"/>
                <a:cs typeface="Poppins Bold"/>
                <a:sym typeface="Poppins Bold"/>
              </a:rPr>
              <a:t>GIAO DIỆN GUI</a:t>
            </a:r>
          </a:p>
        </p:txBody>
      </p:sp>
      <p:sp>
        <p:nvSpPr>
          <p:cNvPr name="TextBox 9" id="9"/>
          <p:cNvSpPr txBox="true"/>
          <p:nvPr/>
        </p:nvSpPr>
        <p:spPr>
          <a:xfrm rot="0">
            <a:off x="629002" y="2438335"/>
            <a:ext cx="7881915" cy="1720493"/>
          </a:xfrm>
          <a:prstGeom prst="rect">
            <a:avLst/>
          </a:prstGeom>
        </p:spPr>
        <p:txBody>
          <a:bodyPr anchor="t" rtlCol="false" tIns="0" lIns="0" bIns="0" rIns="0">
            <a:spAutoFit/>
          </a:bodyPr>
          <a:lstStyle/>
          <a:p>
            <a:pPr algn="just">
              <a:lnSpc>
                <a:spcPts val="2774"/>
              </a:lnSpc>
              <a:spcBef>
                <a:spcPct val="0"/>
              </a:spcBef>
            </a:pPr>
            <a:r>
              <a:rPr lang="en-US" sz="1981">
                <a:solidFill>
                  <a:srgbClr val="FFFFFF"/>
                </a:solidFill>
                <a:latin typeface="Open Sauce"/>
                <a:ea typeface="Open Sauce"/>
                <a:cs typeface="Open Sauce"/>
                <a:sym typeface="Open Sauce"/>
              </a:rPr>
              <a:t>🔌</a:t>
            </a:r>
            <a:r>
              <a:rPr lang="en-US" sz="1981">
                <a:solidFill>
                  <a:srgbClr val="FFFFFF"/>
                </a:solidFill>
                <a:latin typeface="Open Sauce"/>
                <a:ea typeface="Open Sauce"/>
                <a:cs typeface="Open Sauce"/>
                <a:sym typeface="Open Sauce"/>
              </a:rPr>
              <a:t> Giao tiếp Arduino</a:t>
            </a:r>
          </a:p>
          <a:p>
            <a:pPr algn="just" marL="427898" indent="-213949" lvl="1">
              <a:lnSpc>
                <a:spcPts val="2774"/>
              </a:lnSpc>
              <a:buFont typeface="Arial"/>
              <a:buChar char="•"/>
            </a:pPr>
            <a:r>
              <a:rPr lang="en-US" sz="1981">
                <a:solidFill>
                  <a:srgbClr val="FFFFFF"/>
                </a:solidFill>
                <a:latin typeface="Open Sauce"/>
                <a:ea typeface="Open Sauce"/>
                <a:cs typeface="Open Sauce"/>
                <a:sym typeface="Open Sauce"/>
              </a:rPr>
              <a:t>Dù</a:t>
            </a:r>
            <a:r>
              <a:rPr lang="en-US" sz="1981">
                <a:solidFill>
                  <a:srgbClr val="FFFFFF"/>
                </a:solidFill>
                <a:latin typeface="Open Sauce"/>
                <a:ea typeface="Open Sauce"/>
                <a:cs typeface="Open Sauce"/>
                <a:sym typeface="Open Sauce"/>
              </a:rPr>
              <a:t>ng SerialPort để gửi lệnh như:</a:t>
            </a:r>
          </a:p>
          <a:p>
            <a:pPr algn="just" marL="855795" indent="-285265" lvl="2">
              <a:lnSpc>
                <a:spcPts val="2774"/>
              </a:lnSpc>
              <a:buFont typeface="Arial"/>
              <a:buChar char="⚬"/>
            </a:pPr>
            <a:r>
              <a:rPr lang="en-US" sz="1981">
                <a:solidFill>
                  <a:srgbClr val="FFFFFF"/>
                </a:solidFill>
                <a:latin typeface="Open Sauce"/>
                <a:ea typeface="Open Sauce"/>
                <a:cs typeface="Open Sauce"/>
                <a:sym typeface="Open Sauce"/>
              </a:rPr>
              <a:t>"MANUAL,1,100": quay J1 thêm 100 bước</a:t>
            </a:r>
          </a:p>
          <a:p>
            <a:pPr algn="just" marL="855795" indent="-285265" lvl="2">
              <a:lnSpc>
                <a:spcPts val="2774"/>
              </a:lnSpc>
              <a:buFont typeface="Arial"/>
              <a:buChar char="⚬"/>
            </a:pPr>
            <a:r>
              <a:rPr lang="en-US" sz="1981">
                <a:solidFill>
                  <a:srgbClr val="FFFFFF"/>
                </a:solidFill>
                <a:latin typeface="Open Sauce"/>
                <a:ea typeface="Open Sauce"/>
                <a:cs typeface="Open Sauce"/>
                <a:sym typeface="Open Sauce"/>
              </a:rPr>
              <a:t>"1,1,90,45,0,50,90,1000,800,0": chạy theo tọa độ</a:t>
            </a:r>
          </a:p>
          <a:p>
            <a:pPr algn="just" marL="855795" indent="-285265" lvl="2">
              <a:lnSpc>
                <a:spcPts val="2774"/>
              </a:lnSpc>
              <a:buFont typeface="Arial"/>
              <a:buChar char="⚬"/>
            </a:pPr>
            <a:r>
              <a:rPr lang="en-US" sz="1981">
                <a:solidFill>
                  <a:srgbClr val="FFFFFF"/>
                </a:solidFill>
                <a:latin typeface="Open Sauce"/>
                <a:ea typeface="Open Sauce"/>
                <a:cs typeface="Open Sauce"/>
                <a:sym typeface="Open Sauce"/>
              </a:rPr>
              <a:t>"HOMING": đưa robot về gốc</a:t>
            </a:r>
          </a:p>
        </p:txBody>
      </p:sp>
      <p:sp>
        <p:nvSpPr>
          <p:cNvPr name="TextBox 10" id="10"/>
          <p:cNvSpPr txBox="true"/>
          <p:nvPr/>
        </p:nvSpPr>
        <p:spPr>
          <a:xfrm rot="0">
            <a:off x="629002" y="4662008"/>
            <a:ext cx="7836562" cy="1359408"/>
          </a:xfrm>
          <a:prstGeom prst="rect">
            <a:avLst/>
          </a:prstGeom>
        </p:spPr>
        <p:txBody>
          <a:bodyPr anchor="t" rtlCol="false" tIns="0" lIns="0" bIns="0" rIns="0">
            <a:spAutoFit/>
          </a:bodyPr>
          <a:lstStyle/>
          <a:p>
            <a:pPr algn="l">
              <a:lnSpc>
                <a:spcPts val="2771"/>
              </a:lnSpc>
              <a:spcBef>
                <a:spcPct val="0"/>
              </a:spcBef>
            </a:pPr>
            <a:r>
              <a:rPr lang="en-US" sz="1979">
                <a:solidFill>
                  <a:srgbClr val="FFFFFF"/>
                </a:solidFill>
                <a:latin typeface="Open Sauce"/>
                <a:ea typeface="Open Sauce"/>
                <a:cs typeface="Open Sauce"/>
                <a:sym typeface="Open Sauce"/>
              </a:rPr>
              <a:t>🧮 Thuật toán nghịch kinematics (IK)</a:t>
            </a:r>
          </a:p>
          <a:p>
            <a:pPr algn="l">
              <a:lnSpc>
                <a:spcPts val="2771"/>
              </a:lnSpc>
              <a:spcBef>
                <a:spcPct val="0"/>
              </a:spcBef>
            </a:pPr>
            <a:r>
              <a:rPr lang="en-US" sz="1979">
                <a:solidFill>
                  <a:srgbClr val="FFFFFF"/>
                </a:solidFill>
                <a:latin typeface="Open Sauce"/>
                <a:ea typeface="Open Sauce"/>
                <a:cs typeface="Open Sauce"/>
                <a:sym typeface="Open Sauce"/>
              </a:rPr>
              <a:t>Trong Calculate_Click():</a:t>
            </a:r>
          </a:p>
          <a:p>
            <a:pPr algn="l">
              <a:lnSpc>
                <a:spcPts val="2771"/>
              </a:lnSpc>
              <a:spcBef>
                <a:spcPct val="0"/>
              </a:spcBef>
            </a:pPr>
            <a:r>
              <a:rPr lang="en-US" sz="1979">
                <a:solidFill>
                  <a:srgbClr val="FFFFFF"/>
                </a:solidFill>
                <a:latin typeface="Open Sauce"/>
                <a:ea typeface="Open Sauce"/>
                <a:cs typeface="Open Sauce"/>
                <a:sym typeface="Open Sauce"/>
              </a:rPr>
              <a:t>Nhập X, Y → tính θ1, θ2 dựa theo công thức toán học của SCARA</a:t>
            </a:r>
          </a:p>
          <a:p>
            <a:pPr algn="l">
              <a:lnSpc>
                <a:spcPts val="2771"/>
              </a:lnSpc>
              <a:spcBef>
                <a:spcPct val="0"/>
              </a:spcBef>
            </a:pPr>
            <a:r>
              <a:rPr lang="en-US" sz="1979">
                <a:solidFill>
                  <a:srgbClr val="FFFFFF"/>
                </a:solidFill>
                <a:latin typeface="Open Sauce"/>
                <a:ea typeface="Open Sauce"/>
                <a:cs typeface="Open Sauce"/>
                <a:sym typeface="Open Sauce"/>
              </a:rPr>
              <a:t>Hiển thị kết quả lên GUI</a:t>
            </a:r>
          </a:p>
        </p:txBody>
      </p:sp>
      <p:sp>
        <p:nvSpPr>
          <p:cNvPr name="TextBox 11" id="11"/>
          <p:cNvSpPr txBox="true"/>
          <p:nvPr/>
        </p:nvSpPr>
        <p:spPr>
          <a:xfrm rot="0">
            <a:off x="629002" y="6403403"/>
            <a:ext cx="7836562" cy="673608"/>
          </a:xfrm>
          <a:prstGeom prst="rect">
            <a:avLst/>
          </a:prstGeom>
        </p:spPr>
        <p:txBody>
          <a:bodyPr anchor="t" rtlCol="false" tIns="0" lIns="0" bIns="0" rIns="0">
            <a:spAutoFit/>
          </a:bodyPr>
          <a:lstStyle/>
          <a:p>
            <a:pPr algn="l">
              <a:lnSpc>
                <a:spcPts val="2771"/>
              </a:lnSpc>
              <a:spcBef>
                <a:spcPct val="0"/>
              </a:spcBef>
            </a:pPr>
            <a:r>
              <a:rPr lang="en-US" sz="1979">
                <a:solidFill>
                  <a:srgbClr val="FFFFFF"/>
                </a:solidFill>
                <a:latin typeface="Open Sauce"/>
                <a:ea typeface="Open Sauce"/>
                <a:cs typeface="Open Sauce"/>
                <a:sym typeface="Open Sauce"/>
              </a:rPr>
              <a:t>Cụm điều khiển thủ công bằng nút bấm và thanh trượt để điều khiển góc xoay của khâu 1, khâu 2 và độ cao trục Z</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1174A">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885721" y="-88392"/>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59765" y="2392737"/>
            <a:ext cx="13646657" cy="7232728"/>
          </a:xfrm>
          <a:custGeom>
            <a:avLst/>
            <a:gdLst/>
            <a:ahLst/>
            <a:cxnLst/>
            <a:rect r="r" b="b" t="t" l="l"/>
            <a:pathLst>
              <a:path h="7232728" w="13646657">
                <a:moveTo>
                  <a:pt x="0" y="0"/>
                </a:moveTo>
                <a:lnTo>
                  <a:pt x="13646657" y="0"/>
                </a:lnTo>
                <a:lnTo>
                  <a:pt x="13646657" y="7232728"/>
                </a:lnTo>
                <a:lnTo>
                  <a:pt x="0" y="7232728"/>
                </a:lnTo>
                <a:lnTo>
                  <a:pt x="0" y="0"/>
                </a:lnTo>
                <a:close/>
              </a:path>
            </a:pathLst>
          </a:custGeom>
          <a:blipFill>
            <a:blip r:embed="rId4"/>
            <a:stretch>
              <a:fillRect l="0" t="0" r="0" b="0"/>
            </a:stretch>
          </a:blipFill>
        </p:spPr>
      </p:sp>
      <p:sp>
        <p:nvSpPr>
          <p:cNvPr name="TextBox 4" id="4"/>
          <p:cNvSpPr txBox="true"/>
          <p:nvPr/>
        </p:nvSpPr>
        <p:spPr>
          <a:xfrm rot="0">
            <a:off x="842933" y="477508"/>
            <a:ext cx="4700255" cy="876050"/>
          </a:xfrm>
          <a:prstGeom prst="rect">
            <a:avLst/>
          </a:prstGeom>
        </p:spPr>
        <p:txBody>
          <a:bodyPr anchor="t" rtlCol="false" tIns="0" lIns="0" bIns="0" rIns="0">
            <a:spAutoFit/>
          </a:bodyPr>
          <a:lstStyle/>
          <a:p>
            <a:pPr algn="l">
              <a:lnSpc>
                <a:spcPts val="6889"/>
              </a:lnSpc>
              <a:spcBef>
                <a:spcPct val="0"/>
              </a:spcBef>
            </a:pPr>
            <a:r>
              <a:rPr lang="en-US" sz="4920" b="true">
                <a:solidFill>
                  <a:srgbClr val="FFFFFF"/>
                </a:solidFill>
                <a:latin typeface="Poppins Bold"/>
                <a:ea typeface="Poppins Bold"/>
                <a:cs typeface="Poppins Bold"/>
                <a:sym typeface="Poppins Bold"/>
              </a:rPr>
              <a:t>ROBOT SCARA</a:t>
            </a:r>
          </a:p>
        </p:txBody>
      </p:sp>
      <p:sp>
        <p:nvSpPr>
          <p:cNvPr name="TextBox 5" id="5"/>
          <p:cNvSpPr txBox="true"/>
          <p:nvPr/>
        </p:nvSpPr>
        <p:spPr>
          <a:xfrm rot="0">
            <a:off x="1582310" y="1258307"/>
            <a:ext cx="3221500" cy="619288"/>
          </a:xfrm>
          <a:prstGeom prst="rect">
            <a:avLst/>
          </a:prstGeom>
        </p:spPr>
        <p:txBody>
          <a:bodyPr anchor="t" rtlCol="false" tIns="0" lIns="0" bIns="0" rIns="0">
            <a:spAutoFit/>
          </a:bodyPr>
          <a:lstStyle/>
          <a:p>
            <a:pPr algn="l">
              <a:lnSpc>
                <a:spcPts val="4860"/>
              </a:lnSpc>
              <a:spcBef>
                <a:spcPct val="0"/>
              </a:spcBef>
            </a:pPr>
            <a:r>
              <a:rPr lang="en-US" sz="3472" b="true">
                <a:solidFill>
                  <a:srgbClr val="FFFFFF"/>
                </a:solidFill>
                <a:latin typeface="Poppins Bold"/>
                <a:ea typeface="Poppins Bold"/>
                <a:cs typeface="Poppins Bold"/>
                <a:sym typeface="Poppins Bold"/>
              </a:rPr>
              <a:t>GIAO DIỆN GUI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31414" t="-25375" r="-15040" b="-21078"/>
            </a:stretch>
          </a:blipFill>
        </p:spPr>
      </p:sp>
      <p:sp>
        <p:nvSpPr>
          <p:cNvPr name="AutoShape 3" id="3"/>
          <p:cNvSpPr/>
          <p:nvPr/>
        </p:nvSpPr>
        <p:spPr>
          <a:xfrm>
            <a:off x="1538533" y="9239250"/>
            <a:ext cx="14738895"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8700" y="7899189"/>
            <a:ext cx="347665" cy="301165"/>
          </a:xfrm>
          <a:custGeom>
            <a:avLst/>
            <a:gdLst/>
            <a:ahLst/>
            <a:cxnLst/>
            <a:rect r="r" b="b" t="t" l="l"/>
            <a:pathLst>
              <a:path h="301165" w="347665">
                <a:moveTo>
                  <a:pt x="0" y="0"/>
                </a:moveTo>
                <a:lnTo>
                  <a:pt x="347665" y="0"/>
                </a:lnTo>
                <a:lnTo>
                  <a:pt x="347665" y="301165"/>
                </a:lnTo>
                <a:lnTo>
                  <a:pt x="0" y="3011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028700" y="8428780"/>
            <a:ext cx="347665" cy="301165"/>
          </a:xfrm>
          <a:custGeom>
            <a:avLst/>
            <a:gdLst/>
            <a:ahLst/>
            <a:cxnLst/>
            <a:rect r="r" b="b" t="t" l="l"/>
            <a:pathLst>
              <a:path h="301165" w="347665">
                <a:moveTo>
                  <a:pt x="0" y="0"/>
                </a:moveTo>
                <a:lnTo>
                  <a:pt x="347665" y="0"/>
                </a:lnTo>
                <a:lnTo>
                  <a:pt x="347665" y="301165"/>
                </a:lnTo>
                <a:lnTo>
                  <a:pt x="0" y="3011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3376657" y="54203"/>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79180" y="3955301"/>
            <a:ext cx="11164806" cy="3265706"/>
          </a:xfrm>
          <a:custGeom>
            <a:avLst/>
            <a:gdLst/>
            <a:ahLst/>
            <a:cxnLst/>
            <a:rect r="r" b="b" t="t" l="l"/>
            <a:pathLst>
              <a:path h="3265706" w="11164806">
                <a:moveTo>
                  <a:pt x="0" y="0"/>
                </a:moveTo>
                <a:lnTo>
                  <a:pt x="11164806" y="0"/>
                </a:lnTo>
                <a:lnTo>
                  <a:pt x="11164806" y="3265706"/>
                </a:lnTo>
                <a:lnTo>
                  <a:pt x="0" y="3265706"/>
                </a:lnTo>
                <a:lnTo>
                  <a:pt x="0" y="0"/>
                </a:lnTo>
                <a:close/>
              </a:path>
            </a:pathLst>
          </a:custGeom>
          <a:blipFill>
            <a:blip r:embed="rId9"/>
            <a:stretch>
              <a:fillRect l="0" t="0" r="0" b="0"/>
            </a:stretch>
          </a:blipFill>
        </p:spPr>
      </p:sp>
      <p:sp>
        <p:nvSpPr>
          <p:cNvPr name="TextBox 8" id="8"/>
          <p:cNvSpPr txBox="true"/>
          <p:nvPr/>
        </p:nvSpPr>
        <p:spPr>
          <a:xfrm rot="0">
            <a:off x="1028700" y="382898"/>
            <a:ext cx="11115286" cy="1905490"/>
          </a:xfrm>
          <a:prstGeom prst="rect">
            <a:avLst/>
          </a:prstGeom>
        </p:spPr>
        <p:txBody>
          <a:bodyPr anchor="t" rtlCol="false" tIns="0" lIns="0" bIns="0" rIns="0">
            <a:spAutoFit/>
          </a:bodyPr>
          <a:lstStyle/>
          <a:p>
            <a:pPr algn="l">
              <a:lnSpc>
                <a:spcPts val="14831"/>
              </a:lnSpc>
              <a:spcBef>
                <a:spcPct val="0"/>
              </a:spcBef>
            </a:pPr>
            <a:r>
              <a:rPr lang="en-US" sz="10593" b="true">
                <a:solidFill>
                  <a:srgbClr val="FFFFFF"/>
                </a:solidFill>
                <a:latin typeface="Poppins Bold"/>
                <a:ea typeface="Poppins Bold"/>
                <a:cs typeface="Poppins Bold"/>
                <a:sym typeface="Poppins Bold"/>
              </a:rPr>
              <a:t>Thank You</a:t>
            </a:r>
          </a:p>
        </p:txBody>
      </p:sp>
      <p:sp>
        <p:nvSpPr>
          <p:cNvPr name="TextBox 9" id="9"/>
          <p:cNvSpPr txBox="true"/>
          <p:nvPr/>
        </p:nvSpPr>
        <p:spPr>
          <a:xfrm rot="0">
            <a:off x="1462133" y="7939092"/>
            <a:ext cx="4616957" cy="288778"/>
          </a:xfrm>
          <a:prstGeom prst="rect">
            <a:avLst/>
          </a:prstGeom>
        </p:spPr>
        <p:txBody>
          <a:bodyPr anchor="t" rtlCol="false" tIns="0" lIns="0" bIns="0" rIns="0">
            <a:spAutoFit/>
          </a:bodyPr>
          <a:lstStyle/>
          <a:p>
            <a:pPr algn="l">
              <a:lnSpc>
                <a:spcPts val="2458"/>
              </a:lnSpc>
              <a:spcBef>
                <a:spcPct val="0"/>
              </a:spcBef>
            </a:pPr>
            <a:r>
              <a:rPr lang="en-US" sz="1755">
                <a:solidFill>
                  <a:srgbClr val="FFFFFF"/>
                </a:solidFill>
                <a:latin typeface="Open Sauce"/>
                <a:ea typeface="Open Sauce"/>
                <a:cs typeface="Open Sauce"/>
                <a:sym typeface="Open Sauce"/>
              </a:rPr>
              <a:t>0961001204</a:t>
            </a:r>
          </a:p>
        </p:txBody>
      </p:sp>
      <p:sp>
        <p:nvSpPr>
          <p:cNvPr name="TextBox 10" id="10"/>
          <p:cNvSpPr txBox="true"/>
          <p:nvPr/>
        </p:nvSpPr>
        <p:spPr>
          <a:xfrm rot="0">
            <a:off x="1462133" y="8420723"/>
            <a:ext cx="4616957" cy="288778"/>
          </a:xfrm>
          <a:prstGeom prst="rect">
            <a:avLst/>
          </a:prstGeom>
        </p:spPr>
        <p:txBody>
          <a:bodyPr anchor="t" rtlCol="false" tIns="0" lIns="0" bIns="0" rIns="0">
            <a:spAutoFit/>
          </a:bodyPr>
          <a:lstStyle/>
          <a:p>
            <a:pPr algn="l">
              <a:lnSpc>
                <a:spcPts val="2458"/>
              </a:lnSpc>
              <a:spcBef>
                <a:spcPct val="0"/>
              </a:spcBef>
            </a:pPr>
            <a:r>
              <a:rPr lang="en-US" sz="1755">
                <a:solidFill>
                  <a:srgbClr val="FFFFFF"/>
                </a:solidFill>
                <a:latin typeface="Open Sauce"/>
                <a:ea typeface="Open Sauce"/>
                <a:cs typeface="Open Sauce"/>
                <a:sym typeface="Open Sauce"/>
              </a:rPr>
              <a:t>thai.np226429@sis.hust.edu.vn</a:t>
            </a:r>
          </a:p>
        </p:txBody>
      </p:sp>
      <p:sp>
        <p:nvSpPr>
          <p:cNvPr name="TextBox 11" id="11"/>
          <p:cNvSpPr txBox="true"/>
          <p:nvPr/>
        </p:nvSpPr>
        <p:spPr>
          <a:xfrm rot="0">
            <a:off x="1028700" y="2666399"/>
            <a:ext cx="8656480" cy="860277"/>
          </a:xfrm>
          <a:prstGeom prst="rect">
            <a:avLst/>
          </a:prstGeom>
        </p:spPr>
        <p:txBody>
          <a:bodyPr anchor="t" rtlCol="false" tIns="0" lIns="0" bIns="0" rIns="0">
            <a:spAutoFit/>
          </a:bodyPr>
          <a:lstStyle/>
          <a:p>
            <a:pPr algn="just">
              <a:lnSpc>
                <a:spcPts val="3508"/>
              </a:lnSpc>
            </a:pPr>
            <a:r>
              <a:rPr lang="en-US" sz="2505">
                <a:solidFill>
                  <a:srgbClr val="FFFFFF"/>
                </a:solidFill>
                <a:latin typeface="Open Sauce"/>
                <a:ea typeface="Open Sauce"/>
                <a:cs typeface="Open Sauce"/>
                <a:sym typeface="Open Sauce"/>
              </a:rPr>
              <a:t>Thông tin dự án bài tập lớn ROBOT SCARA trên Github:  https://github.com/NPThai1734/Robot-SCARA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2486">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725566" y="2614203"/>
            <a:ext cx="4912675" cy="4221830"/>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5DFF">
                    <a:alpha val="100000"/>
                  </a:srgbClr>
                </a:gs>
                <a:gs pos="100000">
                  <a:srgbClr val="13217B">
                    <a:alpha val="100000"/>
                  </a:srgbClr>
                </a:gs>
              </a:gsLst>
              <a:path path="circle">
                <a:fillToRect l="0" r="100000" t="0" b="100000"/>
              </a:path>
              <a:tileRect r="0" l="-100000" b="0" t="-100000"/>
            </a:gradFill>
          </p:spPr>
        </p:sp>
        <p:sp>
          <p:nvSpPr>
            <p:cNvPr name="TextBox 4" id="4"/>
            <p:cNvSpPr txBox="true"/>
            <p:nvPr/>
          </p:nvSpPr>
          <p:spPr>
            <a:xfrm>
              <a:off x="114300" y="-28575"/>
              <a:ext cx="584200" cy="727075"/>
            </a:xfrm>
            <a:prstGeom prst="rect">
              <a:avLst/>
            </a:prstGeom>
          </p:spPr>
          <p:txBody>
            <a:bodyPr anchor="ctr" rtlCol="false" tIns="50800" lIns="50800" bIns="50800" rIns="50800"/>
            <a:lstStyle/>
            <a:p>
              <a:pPr algn="ctr">
                <a:lnSpc>
                  <a:spcPts val="2668"/>
                </a:lnSpc>
              </a:pPr>
            </a:p>
          </p:txBody>
        </p:sp>
      </p:grpSp>
      <p:grpSp>
        <p:nvGrpSpPr>
          <p:cNvPr name="Group 5" id="5"/>
          <p:cNvGrpSpPr/>
          <p:nvPr/>
        </p:nvGrpSpPr>
        <p:grpSpPr>
          <a:xfrm rot="0">
            <a:off x="4694450" y="4834626"/>
            <a:ext cx="4912675" cy="4221830"/>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5DFF">
                    <a:alpha val="100000"/>
                  </a:srgbClr>
                </a:gs>
                <a:gs pos="100000">
                  <a:srgbClr val="13217B">
                    <a:alpha val="100000"/>
                  </a:srgbClr>
                </a:gs>
              </a:gsLst>
              <a:path path="circle">
                <a:fillToRect l="0" r="100000" t="0" b="100000"/>
              </a:path>
              <a:tileRect r="0" l="-100000" b="0" t="-100000"/>
            </a:gradFill>
            <a:ln cap="sq">
              <a:noFill/>
              <a:prstDash val="solid"/>
              <a:miter/>
            </a:ln>
          </p:spPr>
        </p:sp>
        <p:sp>
          <p:nvSpPr>
            <p:cNvPr name="TextBox 7" id="7"/>
            <p:cNvSpPr txBox="true"/>
            <p:nvPr/>
          </p:nvSpPr>
          <p:spPr>
            <a:xfrm>
              <a:off x="114300" y="-28575"/>
              <a:ext cx="584200" cy="727075"/>
            </a:xfrm>
            <a:prstGeom prst="rect">
              <a:avLst/>
            </a:prstGeom>
          </p:spPr>
          <p:txBody>
            <a:bodyPr anchor="ctr" rtlCol="false" tIns="50800" lIns="50800" bIns="50800" rIns="50800"/>
            <a:lstStyle/>
            <a:p>
              <a:pPr algn="ctr" marL="0" indent="0" lvl="0">
                <a:lnSpc>
                  <a:spcPts val="2668"/>
                </a:lnSpc>
                <a:spcBef>
                  <a:spcPct val="0"/>
                </a:spcBef>
              </a:pPr>
            </a:p>
          </p:txBody>
        </p:sp>
      </p:grpSp>
      <p:grpSp>
        <p:nvGrpSpPr>
          <p:cNvPr name="Group 8" id="8"/>
          <p:cNvGrpSpPr/>
          <p:nvPr/>
        </p:nvGrpSpPr>
        <p:grpSpPr>
          <a:xfrm rot="0">
            <a:off x="8676876" y="2615470"/>
            <a:ext cx="4912675" cy="4221830"/>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5DFF">
                    <a:alpha val="100000"/>
                  </a:srgbClr>
                </a:gs>
                <a:gs pos="100000">
                  <a:srgbClr val="13217B">
                    <a:alpha val="100000"/>
                  </a:srgbClr>
                </a:gs>
              </a:gsLst>
              <a:path path="circle">
                <a:fillToRect l="0" r="100000" t="0" b="100000"/>
              </a:path>
              <a:tileRect r="0" l="-100000" b="0" t="-100000"/>
            </a:gradFill>
            <a:ln cap="sq">
              <a:noFill/>
              <a:prstDash val="solid"/>
              <a:miter/>
            </a:ln>
          </p:spPr>
        </p:sp>
        <p:sp>
          <p:nvSpPr>
            <p:cNvPr name="TextBox 10" id="10"/>
            <p:cNvSpPr txBox="true"/>
            <p:nvPr/>
          </p:nvSpPr>
          <p:spPr>
            <a:xfrm>
              <a:off x="114300" y="-28575"/>
              <a:ext cx="584200" cy="727075"/>
            </a:xfrm>
            <a:prstGeom prst="rect">
              <a:avLst/>
            </a:prstGeom>
          </p:spPr>
          <p:txBody>
            <a:bodyPr anchor="ctr" rtlCol="false" tIns="50800" lIns="50800" bIns="50800" rIns="50800"/>
            <a:lstStyle/>
            <a:p>
              <a:pPr algn="ctr" marL="0" indent="0" lvl="0">
                <a:lnSpc>
                  <a:spcPts val="2668"/>
                </a:lnSpc>
                <a:spcBef>
                  <a:spcPct val="0"/>
                </a:spcBef>
              </a:pPr>
            </a:p>
          </p:txBody>
        </p:sp>
      </p:grpSp>
      <p:grpSp>
        <p:nvGrpSpPr>
          <p:cNvPr name="Group 11" id="11"/>
          <p:cNvGrpSpPr/>
          <p:nvPr/>
        </p:nvGrpSpPr>
        <p:grpSpPr>
          <a:xfrm rot="0">
            <a:off x="12649759" y="4834626"/>
            <a:ext cx="4912675" cy="4221830"/>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275DFF">
                    <a:alpha val="100000"/>
                  </a:srgbClr>
                </a:gs>
                <a:gs pos="100000">
                  <a:srgbClr val="13217B">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114300" y="-28575"/>
              <a:ext cx="584200"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Freeform 14" id="14"/>
          <p:cNvSpPr/>
          <p:nvPr/>
        </p:nvSpPr>
        <p:spPr>
          <a:xfrm flipH="false" flipV="false" rot="0">
            <a:off x="12960767" y="-516811"/>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387344" y="5773440"/>
            <a:ext cx="1799061" cy="1642052"/>
          </a:xfrm>
          <a:custGeom>
            <a:avLst/>
            <a:gdLst/>
            <a:ahLst/>
            <a:cxnLst/>
            <a:rect r="r" b="b" t="t" l="l"/>
            <a:pathLst>
              <a:path h="1642052" w="1799061">
                <a:moveTo>
                  <a:pt x="0" y="0"/>
                </a:moveTo>
                <a:lnTo>
                  <a:pt x="1799061" y="0"/>
                </a:lnTo>
                <a:lnTo>
                  <a:pt x="1799061" y="1642052"/>
                </a:lnTo>
                <a:lnTo>
                  <a:pt x="0" y="1642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6" id="16"/>
          <p:cNvPicPr>
            <a:picLocks noChangeAspect="true"/>
          </p:cNvPicPr>
          <p:nvPr/>
        </p:nvPicPr>
        <p:blipFill>
          <a:blip r:embed="rId6"/>
          <a:srcRect l="0" t="0" r="0" b="0"/>
          <a:stretch>
            <a:fillRect/>
          </a:stretch>
        </p:blipFill>
        <p:spPr>
          <a:xfrm flipH="false" flipV="false" rot="0">
            <a:off x="10102655" y="2773510"/>
            <a:ext cx="2061116" cy="2061116"/>
          </a:xfrm>
          <a:prstGeom prst="rect">
            <a:avLst/>
          </a:prstGeom>
        </p:spPr>
      </p:pic>
      <p:sp>
        <p:nvSpPr>
          <p:cNvPr name="Freeform 17" id="17"/>
          <p:cNvSpPr/>
          <p:nvPr/>
        </p:nvSpPr>
        <p:spPr>
          <a:xfrm flipH="false" flipV="false" rot="0">
            <a:off x="14258371" y="5533944"/>
            <a:ext cx="1695450" cy="1695450"/>
          </a:xfrm>
          <a:custGeom>
            <a:avLst/>
            <a:gdLst/>
            <a:ahLst/>
            <a:cxnLst/>
            <a:rect r="r" b="b" t="t" l="l"/>
            <a:pathLst>
              <a:path h="1695450" w="1695450">
                <a:moveTo>
                  <a:pt x="0" y="0"/>
                </a:moveTo>
                <a:lnTo>
                  <a:pt x="1695450" y="0"/>
                </a:lnTo>
                <a:lnTo>
                  <a:pt x="1695450" y="1695450"/>
                </a:lnTo>
                <a:lnTo>
                  <a:pt x="0" y="16954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5638241" y="7566092"/>
            <a:ext cx="2903486" cy="472651"/>
          </a:xfrm>
          <a:prstGeom prst="rect">
            <a:avLst/>
          </a:prstGeom>
        </p:spPr>
        <p:txBody>
          <a:bodyPr anchor="t" rtlCol="false" tIns="0" lIns="0" bIns="0" rIns="0">
            <a:spAutoFit/>
          </a:bodyPr>
          <a:lstStyle/>
          <a:p>
            <a:pPr algn="ctr">
              <a:lnSpc>
                <a:spcPts val="3819"/>
              </a:lnSpc>
              <a:spcBef>
                <a:spcPct val="0"/>
              </a:spcBef>
            </a:pPr>
            <a:r>
              <a:rPr lang="en-US" sz="2728">
                <a:solidFill>
                  <a:srgbClr val="FFFFFF"/>
                </a:solidFill>
                <a:latin typeface="Open Sauce Light"/>
                <a:ea typeface="Open Sauce Light"/>
                <a:cs typeface="Open Sauce Light"/>
                <a:sym typeface="Open Sauce Light"/>
              </a:rPr>
              <a:t> PHẦN CỨNG</a:t>
            </a:r>
          </a:p>
        </p:txBody>
      </p:sp>
      <p:sp>
        <p:nvSpPr>
          <p:cNvPr name="TextBox 19" id="19"/>
          <p:cNvSpPr txBox="true"/>
          <p:nvPr/>
        </p:nvSpPr>
        <p:spPr>
          <a:xfrm rot="0">
            <a:off x="2930271" y="749491"/>
            <a:ext cx="12427457" cy="1074137"/>
          </a:xfrm>
          <a:prstGeom prst="rect">
            <a:avLst/>
          </a:prstGeom>
        </p:spPr>
        <p:txBody>
          <a:bodyPr anchor="t" rtlCol="false" tIns="0" lIns="0" bIns="0" rIns="0">
            <a:spAutoFit/>
          </a:bodyPr>
          <a:lstStyle/>
          <a:p>
            <a:pPr algn="ctr">
              <a:lnSpc>
                <a:spcPts val="8373"/>
              </a:lnSpc>
              <a:spcBef>
                <a:spcPct val="0"/>
              </a:spcBef>
            </a:pPr>
            <a:r>
              <a:rPr lang="en-US" b="true" sz="5980">
                <a:solidFill>
                  <a:srgbClr val="FFFFFF"/>
                </a:solidFill>
                <a:latin typeface="Poppins Bold"/>
                <a:ea typeface="Poppins Bold"/>
                <a:cs typeface="Poppins Bold"/>
                <a:sym typeface="Poppins Bold"/>
              </a:rPr>
              <a:t>NỘI DUNG BÁO CÁO</a:t>
            </a:r>
          </a:p>
        </p:txBody>
      </p:sp>
      <p:sp>
        <p:nvSpPr>
          <p:cNvPr name="TextBox 20" id="20"/>
          <p:cNvSpPr txBox="true"/>
          <p:nvPr/>
        </p:nvSpPr>
        <p:spPr>
          <a:xfrm rot="0">
            <a:off x="9376067" y="5061293"/>
            <a:ext cx="3514294" cy="472651"/>
          </a:xfrm>
          <a:prstGeom prst="rect">
            <a:avLst/>
          </a:prstGeom>
        </p:spPr>
        <p:txBody>
          <a:bodyPr anchor="t" rtlCol="false" tIns="0" lIns="0" bIns="0" rIns="0">
            <a:spAutoFit/>
          </a:bodyPr>
          <a:lstStyle/>
          <a:p>
            <a:pPr algn="ctr">
              <a:lnSpc>
                <a:spcPts val="3819"/>
              </a:lnSpc>
              <a:spcBef>
                <a:spcPct val="0"/>
              </a:spcBef>
            </a:pPr>
            <a:r>
              <a:rPr lang="en-US" sz="2728">
                <a:solidFill>
                  <a:srgbClr val="FFFFFF"/>
                </a:solidFill>
                <a:latin typeface="Open Sauce"/>
                <a:ea typeface="Open Sauce"/>
                <a:cs typeface="Open Sauce"/>
                <a:sym typeface="Open Sauce"/>
              </a:rPr>
              <a:t>ĐIỀU KHIỂN - CODE</a:t>
            </a:r>
          </a:p>
        </p:txBody>
      </p:sp>
      <p:sp>
        <p:nvSpPr>
          <p:cNvPr name="TextBox 21" id="21"/>
          <p:cNvSpPr txBox="true"/>
          <p:nvPr/>
        </p:nvSpPr>
        <p:spPr>
          <a:xfrm rot="0">
            <a:off x="13192637" y="7358342"/>
            <a:ext cx="3826918" cy="472651"/>
          </a:xfrm>
          <a:prstGeom prst="rect">
            <a:avLst/>
          </a:prstGeom>
        </p:spPr>
        <p:txBody>
          <a:bodyPr anchor="t" rtlCol="false" tIns="0" lIns="0" bIns="0" rIns="0">
            <a:spAutoFit/>
          </a:bodyPr>
          <a:lstStyle/>
          <a:p>
            <a:pPr algn="ctr">
              <a:lnSpc>
                <a:spcPts val="3819"/>
              </a:lnSpc>
              <a:spcBef>
                <a:spcPct val="0"/>
              </a:spcBef>
            </a:pPr>
            <a:r>
              <a:rPr lang="en-US" sz="2728">
                <a:solidFill>
                  <a:srgbClr val="FFFFFF"/>
                </a:solidFill>
                <a:latin typeface="Open Sauce Light"/>
                <a:ea typeface="Open Sauce Light"/>
                <a:cs typeface="Open Sauce Light"/>
                <a:sym typeface="Open Sauce Light"/>
              </a:rPr>
              <a:t>GIAO DIỆN GUI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2486">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860797" y="98285"/>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9483" y="732637"/>
            <a:ext cx="5284190" cy="4209689"/>
          </a:xfrm>
          <a:custGeom>
            <a:avLst/>
            <a:gdLst/>
            <a:ahLst/>
            <a:cxnLst/>
            <a:rect r="r" b="b" t="t" l="l"/>
            <a:pathLst>
              <a:path h="4209689" w="5284190">
                <a:moveTo>
                  <a:pt x="0" y="0"/>
                </a:moveTo>
                <a:lnTo>
                  <a:pt x="5284190" y="0"/>
                </a:lnTo>
                <a:lnTo>
                  <a:pt x="5284190" y="4209689"/>
                </a:lnTo>
                <a:lnTo>
                  <a:pt x="0" y="4209689"/>
                </a:lnTo>
                <a:lnTo>
                  <a:pt x="0" y="0"/>
                </a:lnTo>
                <a:close/>
              </a:path>
            </a:pathLst>
          </a:custGeom>
          <a:blipFill>
            <a:blip r:embed="rId4"/>
            <a:stretch>
              <a:fillRect l="0" t="0" r="0" b="0"/>
            </a:stretch>
          </a:blipFill>
        </p:spPr>
      </p:sp>
      <p:sp>
        <p:nvSpPr>
          <p:cNvPr name="Freeform 4" id="4"/>
          <p:cNvSpPr/>
          <p:nvPr/>
        </p:nvSpPr>
        <p:spPr>
          <a:xfrm flipH="false" flipV="false" rot="0">
            <a:off x="7724094" y="4077514"/>
            <a:ext cx="4971610" cy="4450934"/>
          </a:xfrm>
          <a:custGeom>
            <a:avLst/>
            <a:gdLst/>
            <a:ahLst/>
            <a:cxnLst/>
            <a:rect r="r" b="b" t="t" l="l"/>
            <a:pathLst>
              <a:path h="4450934" w="4971610">
                <a:moveTo>
                  <a:pt x="0" y="0"/>
                </a:moveTo>
                <a:lnTo>
                  <a:pt x="4971610" y="0"/>
                </a:lnTo>
                <a:lnTo>
                  <a:pt x="4971610" y="4450935"/>
                </a:lnTo>
                <a:lnTo>
                  <a:pt x="0" y="4450935"/>
                </a:lnTo>
                <a:lnTo>
                  <a:pt x="0" y="0"/>
                </a:lnTo>
                <a:close/>
              </a:path>
            </a:pathLst>
          </a:custGeom>
          <a:blipFill>
            <a:blip r:embed="rId5"/>
            <a:stretch>
              <a:fillRect l="0" t="0" r="0" b="0"/>
            </a:stretch>
          </a:blipFill>
        </p:spPr>
      </p:sp>
      <p:grpSp>
        <p:nvGrpSpPr>
          <p:cNvPr name="Group 5" id="5"/>
          <p:cNvGrpSpPr/>
          <p:nvPr/>
        </p:nvGrpSpPr>
        <p:grpSpPr>
          <a:xfrm rot="0">
            <a:off x="1888933" y="5066721"/>
            <a:ext cx="2993880" cy="723918"/>
            <a:chOff x="0" y="0"/>
            <a:chExt cx="3991840" cy="965224"/>
          </a:xfrm>
        </p:grpSpPr>
        <p:grpSp>
          <p:nvGrpSpPr>
            <p:cNvPr name="Group 6" id="6"/>
            <p:cNvGrpSpPr/>
            <p:nvPr/>
          </p:nvGrpSpPr>
          <p:grpSpPr>
            <a:xfrm rot="0">
              <a:off x="0" y="0"/>
              <a:ext cx="3991840" cy="965224"/>
              <a:chOff x="0" y="0"/>
              <a:chExt cx="2888759" cy="698500"/>
            </a:xfrm>
          </p:grpSpPr>
          <p:sp>
            <p:nvSpPr>
              <p:cNvPr name="Freeform 7" id="7"/>
              <p:cNvSpPr/>
              <p:nvPr/>
            </p:nvSpPr>
            <p:spPr>
              <a:xfrm flipH="false" flipV="false" rot="0">
                <a:off x="0" y="0"/>
                <a:ext cx="2888759" cy="698500"/>
              </a:xfrm>
              <a:custGeom>
                <a:avLst/>
                <a:gdLst/>
                <a:ahLst/>
                <a:cxnLst/>
                <a:rect r="r" b="b" t="t" l="l"/>
                <a:pathLst>
                  <a:path h="698500" w="2888759">
                    <a:moveTo>
                      <a:pt x="2888759" y="349250"/>
                    </a:moveTo>
                    <a:lnTo>
                      <a:pt x="2685559" y="698500"/>
                    </a:lnTo>
                    <a:lnTo>
                      <a:pt x="203200" y="698500"/>
                    </a:lnTo>
                    <a:lnTo>
                      <a:pt x="0" y="349250"/>
                    </a:lnTo>
                    <a:lnTo>
                      <a:pt x="203200" y="0"/>
                    </a:lnTo>
                    <a:lnTo>
                      <a:pt x="2685559" y="0"/>
                    </a:lnTo>
                    <a:lnTo>
                      <a:pt x="2888759"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p:spPr>
          </p:sp>
          <p:sp>
            <p:nvSpPr>
              <p:cNvPr name="TextBox 8" id="8"/>
              <p:cNvSpPr txBox="true"/>
              <p:nvPr/>
            </p:nvSpPr>
            <p:spPr>
              <a:xfrm>
                <a:off x="114300" y="-28575"/>
                <a:ext cx="2660159" cy="727075"/>
              </a:xfrm>
              <a:prstGeom prst="rect">
                <a:avLst/>
              </a:prstGeom>
            </p:spPr>
            <p:txBody>
              <a:bodyPr anchor="ctr" rtlCol="false" tIns="50800" lIns="50800" bIns="50800" rIns="50800"/>
              <a:lstStyle/>
              <a:p>
                <a:pPr algn="ctr">
                  <a:lnSpc>
                    <a:spcPts val="2668"/>
                  </a:lnSpc>
                </a:pPr>
              </a:p>
            </p:txBody>
          </p:sp>
        </p:grpSp>
        <p:sp>
          <p:nvSpPr>
            <p:cNvPr name="TextBox 9" id="9"/>
            <p:cNvSpPr txBox="true"/>
            <p:nvPr/>
          </p:nvSpPr>
          <p:spPr>
            <a:xfrm rot="0">
              <a:off x="0" y="189514"/>
              <a:ext cx="3772127"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Mô hình 3D</a:t>
              </a:r>
            </a:p>
          </p:txBody>
        </p:sp>
      </p:grpSp>
      <p:grpSp>
        <p:nvGrpSpPr>
          <p:cNvPr name="Group 10" id="10"/>
          <p:cNvGrpSpPr/>
          <p:nvPr/>
        </p:nvGrpSpPr>
        <p:grpSpPr>
          <a:xfrm rot="0">
            <a:off x="13197598" y="5143500"/>
            <a:ext cx="4298781" cy="723918"/>
            <a:chOff x="0" y="0"/>
            <a:chExt cx="5731708" cy="965224"/>
          </a:xfrm>
        </p:grpSpPr>
        <p:grpSp>
          <p:nvGrpSpPr>
            <p:cNvPr name="Group 11" id="11"/>
            <p:cNvGrpSpPr/>
            <p:nvPr/>
          </p:nvGrpSpPr>
          <p:grpSpPr>
            <a:xfrm rot="0">
              <a:off x="0" y="0"/>
              <a:ext cx="5731708" cy="965224"/>
              <a:chOff x="0" y="0"/>
              <a:chExt cx="4147843" cy="698500"/>
            </a:xfrm>
          </p:grpSpPr>
          <p:sp>
            <p:nvSpPr>
              <p:cNvPr name="Freeform 12" id="12"/>
              <p:cNvSpPr/>
              <p:nvPr/>
            </p:nvSpPr>
            <p:spPr>
              <a:xfrm flipH="false" flipV="false" rot="0">
                <a:off x="0" y="0"/>
                <a:ext cx="4147843" cy="698500"/>
              </a:xfrm>
              <a:custGeom>
                <a:avLst/>
                <a:gdLst/>
                <a:ahLst/>
                <a:cxnLst/>
                <a:rect r="r" b="b" t="t" l="l"/>
                <a:pathLst>
                  <a:path h="698500" w="4147843">
                    <a:moveTo>
                      <a:pt x="4147843" y="349250"/>
                    </a:moveTo>
                    <a:lnTo>
                      <a:pt x="3944643" y="698500"/>
                    </a:lnTo>
                    <a:lnTo>
                      <a:pt x="203200" y="698500"/>
                    </a:lnTo>
                    <a:lnTo>
                      <a:pt x="0" y="349250"/>
                    </a:lnTo>
                    <a:lnTo>
                      <a:pt x="203200" y="0"/>
                    </a:lnTo>
                    <a:lnTo>
                      <a:pt x="3944643" y="0"/>
                    </a:lnTo>
                    <a:lnTo>
                      <a:pt x="4147843"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114300" y="-28575"/>
                <a:ext cx="3919243"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14" id="14"/>
            <p:cNvSpPr txBox="true"/>
            <p:nvPr/>
          </p:nvSpPr>
          <p:spPr>
            <a:xfrm rot="0">
              <a:off x="157738" y="189514"/>
              <a:ext cx="5416233"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Kích thước các khâu</a:t>
              </a:r>
            </a:p>
          </p:txBody>
        </p:sp>
      </p:grpSp>
      <p:sp>
        <p:nvSpPr>
          <p:cNvPr name="TextBox 15" id="15"/>
          <p:cNvSpPr txBox="true"/>
          <p:nvPr/>
        </p:nvSpPr>
        <p:spPr>
          <a:xfrm rot="0">
            <a:off x="7040591" y="533611"/>
            <a:ext cx="6338617" cy="1182556"/>
          </a:xfrm>
          <a:prstGeom prst="rect">
            <a:avLst/>
          </a:prstGeom>
        </p:spPr>
        <p:txBody>
          <a:bodyPr anchor="t" rtlCol="false" tIns="0" lIns="0" bIns="0" rIns="0">
            <a:spAutoFit/>
          </a:bodyPr>
          <a:lstStyle/>
          <a:p>
            <a:pPr algn="l">
              <a:lnSpc>
                <a:spcPts val="9290"/>
              </a:lnSpc>
              <a:spcBef>
                <a:spcPct val="0"/>
              </a:spcBef>
            </a:pPr>
            <a:r>
              <a:rPr lang="en-US" sz="6636" b="true">
                <a:solidFill>
                  <a:srgbClr val="FFFFFF"/>
                </a:solidFill>
                <a:latin typeface="Poppins Bold"/>
                <a:ea typeface="Poppins Bold"/>
                <a:cs typeface="Poppins Bold"/>
                <a:sym typeface="Poppins Bold"/>
              </a:rPr>
              <a:t>ROBOT SCARA</a:t>
            </a:r>
          </a:p>
        </p:txBody>
      </p:sp>
      <p:sp>
        <p:nvSpPr>
          <p:cNvPr name="TextBox 16" id="16"/>
          <p:cNvSpPr txBox="true"/>
          <p:nvPr/>
        </p:nvSpPr>
        <p:spPr>
          <a:xfrm rot="0">
            <a:off x="7388802" y="1582817"/>
            <a:ext cx="5642195" cy="840051"/>
          </a:xfrm>
          <a:prstGeom prst="rect">
            <a:avLst/>
          </a:prstGeom>
        </p:spPr>
        <p:txBody>
          <a:bodyPr anchor="t" rtlCol="false" tIns="0" lIns="0" bIns="0" rIns="0">
            <a:spAutoFit/>
          </a:bodyPr>
          <a:lstStyle/>
          <a:p>
            <a:pPr algn="l">
              <a:lnSpc>
                <a:spcPts val="6555"/>
              </a:lnSpc>
              <a:spcBef>
                <a:spcPct val="0"/>
              </a:spcBef>
            </a:pPr>
            <a:r>
              <a:rPr lang="en-US" sz="4682" b="true">
                <a:solidFill>
                  <a:srgbClr val="FFFFFF"/>
                </a:solidFill>
                <a:latin typeface="Poppins Bold"/>
                <a:ea typeface="Poppins Bold"/>
                <a:cs typeface="Poppins Bold"/>
                <a:sym typeface="Poppins Bold"/>
              </a:rPr>
              <a:t>PHÂN TÍCH ROBOT</a:t>
            </a:r>
          </a:p>
        </p:txBody>
      </p:sp>
      <p:sp>
        <p:nvSpPr>
          <p:cNvPr name="TextBox 17" id="17"/>
          <p:cNvSpPr txBox="true"/>
          <p:nvPr/>
        </p:nvSpPr>
        <p:spPr>
          <a:xfrm rot="0">
            <a:off x="621678" y="6081722"/>
            <a:ext cx="5986613" cy="2993419"/>
          </a:xfrm>
          <a:prstGeom prst="rect">
            <a:avLst/>
          </a:prstGeom>
        </p:spPr>
        <p:txBody>
          <a:bodyPr anchor="t" rtlCol="false" tIns="0" lIns="0" bIns="0" rIns="0">
            <a:spAutoFit/>
          </a:bodyPr>
          <a:lstStyle/>
          <a:p>
            <a:pPr algn="ctr">
              <a:lnSpc>
                <a:spcPts val="3396"/>
              </a:lnSpc>
              <a:spcBef>
                <a:spcPct val="0"/>
              </a:spcBef>
            </a:pPr>
            <a:r>
              <a:rPr lang="en-US" sz="2426">
                <a:solidFill>
                  <a:srgbClr val="FFFFFF"/>
                </a:solidFill>
                <a:latin typeface="Open Sauce"/>
                <a:ea typeface="Open Sauce"/>
                <a:cs typeface="Open Sauce"/>
                <a:sym typeface="Open Sauce"/>
              </a:rPr>
              <a:t>Robot SCARA có cấu trúc gồm 4 bộ phận chính: đế robot, hai cánh tay nối (khâu 1 và khâu 2) và cơ cấu chấp hành ở đầu cuối. Các khâu có khả năng quay quanh trục Z, cho phép robot di chuyển linh hoạt trong mặt phẳng XY và thực hiện thao tác chính xác.</a:t>
            </a:r>
          </a:p>
        </p:txBody>
      </p:sp>
      <p:sp>
        <p:nvSpPr>
          <p:cNvPr name="TextBox 18" id="18"/>
          <p:cNvSpPr txBox="true"/>
          <p:nvPr/>
        </p:nvSpPr>
        <p:spPr>
          <a:xfrm rot="0">
            <a:off x="13197598" y="6081722"/>
            <a:ext cx="4629635" cy="2491592"/>
          </a:xfrm>
          <a:prstGeom prst="rect">
            <a:avLst/>
          </a:prstGeom>
        </p:spPr>
        <p:txBody>
          <a:bodyPr anchor="t" rtlCol="false" tIns="0" lIns="0" bIns="0" rIns="0">
            <a:spAutoFit/>
          </a:bodyPr>
          <a:lstStyle/>
          <a:p>
            <a:pPr algn="ctr">
              <a:lnSpc>
                <a:spcPts val="3368"/>
              </a:lnSpc>
              <a:spcBef>
                <a:spcPct val="0"/>
              </a:spcBef>
            </a:pPr>
            <a:r>
              <a:rPr lang="en-US" sz="2405">
                <a:solidFill>
                  <a:srgbClr val="FFFFFF"/>
                </a:solidFill>
                <a:latin typeface="Open Sauce"/>
                <a:ea typeface="Open Sauce"/>
                <a:cs typeface="Open Sauce"/>
                <a:sym typeface="Open Sauce"/>
              </a:rPr>
              <a:t>Chiều dài khâu 1 là 278 mm, khâu 2 là 180 mm, chiều cao tổng thể khoảng 382 mm. Các khâu được thiết kế xoay để phù hợp với nhiệm vụ lắp ráp nhanh và chính xác.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2486">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860797" y="98285"/>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7604" y="3421225"/>
            <a:ext cx="4987479" cy="723918"/>
            <a:chOff x="0" y="0"/>
            <a:chExt cx="6649972" cy="965224"/>
          </a:xfrm>
        </p:grpSpPr>
        <p:grpSp>
          <p:nvGrpSpPr>
            <p:cNvPr name="Group 4" id="4"/>
            <p:cNvGrpSpPr/>
            <p:nvPr/>
          </p:nvGrpSpPr>
          <p:grpSpPr>
            <a:xfrm rot="0">
              <a:off x="0" y="0"/>
              <a:ext cx="6649972" cy="965224"/>
              <a:chOff x="0" y="0"/>
              <a:chExt cx="4812359" cy="698500"/>
            </a:xfrm>
          </p:grpSpPr>
          <p:sp>
            <p:nvSpPr>
              <p:cNvPr name="Freeform 5" id="5"/>
              <p:cNvSpPr/>
              <p:nvPr/>
            </p:nvSpPr>
            <p:spPr>
              <a:xfrm flipH="false" flipV="false" rot="0">
                <a:off x="0" y="0"/>
                <a:ext cx="4812359" cy="698500"/>
              </a:xfrm>
              <a:custGeom>
                <a:avLst/>
                <a:gdLst/>
                <a:ahLst/>
                <a:cxnLst/>
                <a:rect r="r" b="b" t="t" l="l"/>
                <a:pathLst>
                  <a:path h="698500" w="4812359">
                    <a:moveTo>
                      <a:pt x="4812359" y="349250"/>
                    </a:moveTo>
                    <a:lnTo>
                      <a:pt x="4609159" y="698500"/>
                    </a:lnTo>
                    <a:lnTo>
                      <a:pt x="203200" y="698500"/>
                    </a:lnTo>
                    <a:lnTo>
                      <a:pt x="0" y="349250"/>
                    </a:lnTo>
                    <a:lnTo>
                      <a:pt x="203200" y="0"/>
                    </a:lnTo>
                    <a:lnTo>
                      <a:pt x="4609159" y="0"/>
                    </a:lnTo>
                    <a:lnTo>
                      <a:pt x="4812359"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6" id="6"/>
              <p:cNvSpPr txBox="true"/>
              <p:nvPr/>
            </p:nvSpPr>
            <p:spPr>
              <a:xfrm>
                <a:off x="114300" y="-28575"/>
                <a:ext cx="4583759"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7" id="7"/>
            <p:cNvSpPr txBox="true"/>
            <p:nvPr/>
          </p:nvSpPr>
          <p:spPr>
            <a:xfrm rot="0">
              <a:off x="183009" y="189514"/>
              <a:ext cx="6283955"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Sơ đồ quỹ đạo chuyển động</a:t>
              </a:r>
            </a:p>
          </p:txBody>
        </p:sp>
      </p:grpSp>
      <p:sp>
        <p:nvSpPr>
          <p:cNvPr name="Freeform 8" id="8"/>
          <p:cNvSpPr/>
          <p:nvPr/>
        </p:nvSpPr>
        <p:spPr>
          <a:xfrm flipH="false" flipV="false" rot="0">
            <a:off x="8073602" y="2734980"/>
            <a:ext cx="9785969" cy="5749257"/>
          </a:xfrm>
          <a:custGeom>
            <a:avLst/>
            <a:gdLst/>
            <a:ahLst/>
            <a:cxnLst/>
            <a:rect r="r" b="b" t="t" l="l"/>
            <a:pathLst>
              <a:path h="5749257" w="9785969">
                <a:moveTo>
                  <a:pt x="0" y="0"/>
                </a:moveTo>
                <a:lnTo>
                  <a:pt x="9785969" y="0"/>
                </a:lnTo>
                <a:lnTo>
                  <a:pt x="9785969" y="5749256"/>
                </a:lnTo>
                <a:lnTo>
                  <a:pt x="0" y="5749256"/>
                </a:lnTo>
                <a:lnTo>
                  <a:pt x="0" y="0"/>
                </a:lnTo>
                <a:close/>
              </a:path>
            </a:pathLst>
          </a:custGeom>
          <a:blipFill>
            <a:blip r:embed="rId4"/>
            <a:stretch>
              <a:fillRect l="0" t="0" r="0" b="0"/>
            </a:stretch>
          </a:blipFill>
        </p:spPr>
      </p:sp>
      <p:sp>
        <p:nvSpPr>
          <p:cNvPr name="TextBox 9" id="9"/>
          <p:cNvSpPr txBox="true"/>
          <p:nvPr/>
        </p:nvSpPr>
        <p:spPr>
          <a:xfrm rot="0">
            <a:off x="1028700" y="847725"/>
            <a:ext cx="6338617" cy="1182556"/>
          </a:xfrm>
          <a:prstGeom prst="rect">
            <a:avLst/>
          </a:prstGeom>
        </p:spPr>
        <p:txBody>
          <a:bodyPr anchor="t" rtlCol="false" tIns="0" lIns="0" bIns="0" rIns="0">
            <a:spAutoFit/>
          </a:bodyPr>
          <a:lstStyle/>
          <a:p>
            <a:pPr algn="l">
              <a:lnSpc>
                <a:spcPts val="9290"/>
              </a:lnSpc>
              <a:spcBef>
                <a:spcPct val="0"/>
              </a:spcBef>
            </a:pPr>
            <a:r>
              <a:rPr lang="en-US" sz="6636" b="true">
                <a:solidFill>
                  <a:srgbClr val="FFFFFF"/>
                </a:solidFill>
                <a:latin typeface="Poppins Bold"/>
                <a:ea typeface="Poppins Bold"/>
                <a:cs typeface="Poppins Bold"/>
                <a:sym typeface="Poppins Bold"/>
              </a:rPr>
              <a:t>ROBOT SCARA</a:t>
            </a:r>
          </a:p>
        </p:txBody>
      </p:sp>
      <p:sp>
        <p:nvSpPr>
          <p:cNvPr name="TextBox 10" id="10"/>
          <p:cNvSpPr txBox="true"/>
          <p:nvPr/>
        </p:nvSpPr>
        <p:spPr>
          <a:xfrm rot="0">
            <a:off x="1411845" y="1894929"/>
            <a:ext cx="5955471" cy="840051"/>
          </a:xfrm>
          <a:prstGeom prst="rect">
            <a:avLst/>
          </a:prstGeom>
        </p:spPr>
        <p:txBody>
          <a:bodyPr anchor="t" rtlCol="false" tIns="0" lIns="0" bIns="0" rIns="0">
            <a:spAutoFit/>
          </a:bodyPr>
          <a:lstStyle/>
          <a:p>
            <a:pPr algn="l">
              <a:lnSpc>
                <a:spcPts val="6555"/>
              </a:lnSpc>
              <a:spcBef>
                <a:spcPct val="0"/>
              </a:spcBef>
            </a:pPr>
            <a:r>
              <a:rPr lang="en-US" sz="4682" b="true">
                <a:solidFill>
                  <a:srgbClr val="FFFFFF"/>
                </a:solidFill>
                <a:latin typeface="Poppins Bold"/>
                <a:ea typeface="Poppins Bold"/>
                <a:cs typeface="Poppins Bold"/>
                <a:sym typeface="Poppins Bold"/>
              </a:rPr>
              <a:t>PHÂN TÍCH ROBOT</a:t>
            </a:r>
          </a:p>
        </p:txBody>
      </p:sp>
      <p:sp>
        <p:nvSpPr>
          <p:cNvPr name="TextBox 11" id="11"/>
          <p:cNvSpPr txBox="true"/>
          <p:nvPr/>
        </p:nvSpPr>
        <p:spPr>
          <a:xfrm rot="0">
            <a:off x="488831" y="4396003"/>
            <a:ext cx="7219690" cy="3639779"/>
          </a:xfrm>
          <a:prstGeom prst="rect">
            <a:avLst/>
          </a:prstGeom>
        </p:spPr>
        <p:txBody>
          <a:bodyPr anchor="t" rtlCol="false" tIns="0" lIns="0" bIns="0" rIns="0">
            <a:spAutoFit/>
          </a:bodyPr>
          <a:lstStyle/>
          <a:p>
            <a:pPr algn="l">
              <a:lnSpc>
                <a:spcPts val="3607"/>
              </a:lnSpc>
            </a:pPr>
            <a:r>
              <a:rPr lang="en-US" sz="2576">
                <a:solidFill>
                  <a:srgbClr val="FFFFFF"/>
                </a:solidFill>
                <a:latin typeface="Open Sauce Light"/>
                <a:ea typeface="Open Sauce Light"/>
                <a:cs typeface="Open Sauce Light"/>
                <a:sym typeface="Open Sauce Light"/>
              </a:rPr>
              <a:t>Hình mô tả kích thước của khâu 1, khâu 2 trên mặt phẳng Oxy (đường màu đen). Quỹ đạo chuyển động là các đường màu xanh. Tầm với xa nhất của robot là đường tròn có đường kính 916 mm (A) từ tâm và tầm với nhỏ nhất là đường tròn đường kính 196 mm (B).</a:t>
            </a:r>
          </a:p>
          <a:p>
            <a:pPr algn="l">
              <a:lnSpc>
                <a:spcPts val="3607"/>
              </a:lnSpc>
            </a:pPr>
          </a:p>
          <a:p>
            <a:pPr algn="l">
              <a:lnSpc>
                <a:spcPts val="360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2486">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860797" y="98285"/>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48709" y="5604292"/>
            <a:ext cx="8802294" cy="723918"/>
            <a:chOff x="0" y="0"/>
            <a:chExt cx="11736391" cy="965224"/>
          </a:xfrm>
        </p:grpSpPr>
        <p:grpSp>
          <p:nvGrpSpPr>
            <p:cNvPr name="Group 4" id="4"/>
            <p:cNvGrpSpPr/>
            <p:nvPr/>
          </p:nvGrpSpPr>
          <p:grpSpPr>
            <a:xfrm rot="0">
              <a:off x="0" y="0"/>
              <a:ext cx="11736391" cy="965224"/>
              <a:chOff x="0" y="0"/>
              <a:chExt cx="8493228" cy="698500"/>
            </a:xfrm>
          </p:grpSpPr>
          <p:sp>
            <p:nvSpPr>
              <p:cNvPr name="Freeform 5" id="5"/>
              <p:cNvSpPr/>
              <p:nvPr/>
            </p:nvSpPr>
            <p:spPr>
              <a:xfrm flipH="false" flipV="false" rot="0">
                <a:off x="0" y="0"/>
                <a:ext cx="8493228" cy="698500"/>
              </a:xfrm>
              <a:custGeom>
                <a:avLst/>
                <a:gdLst/>
                <a:ahLst/>
                <a:cxnLst/>
                <a:rect r="r" b="b" t="t" l="l"/>
                <a:pathLst>
                  <a:path h="698500" w="8493228">
                    <a:moveTo>
                      <a:pt x="8493228" y="349250"/>
                    </a:moveTo>
                    <a:lnTo>
                      <a:pt x="8290028" y="698500"/>
                    </a:lnTo>
                    <a:lnTo>
                      <a:pt x="203200" y="698500"/>
                    </a:lnTo>
                    <a:lnTo>
                      <a:pt x="0" y="349250"/>
                    </a:lnTo>
                    <a:lnTo>
                      <a:pt x="203200" y="0"/>
                    </a:lnTo>
                    <a:lnTo>
                      <a:pt x="8290028" y="0"/>
                    </a:lnTo>
                    <a:lnTo>
                      <a:pt x="8493228"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6" id="6"/>
              <p:cNvSpPr txBox="true"/>
              <p:nvPr/>
            </p:nvSpPr>
            <p:spPr>
              <a:xfrm>
                <a:off x="114300" y="-28575"/>
                <a:ext cx="8264628"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7" id="7"/>
            <p:cNvSpPr txBox="true"/>
            <p:nvPr/>
          </p:nvSpPr>
          <p:spPr>
            <a:xfrm rot="0">
              <a:off x="322988" y="189514"/>
              <a:ext cx="11090415"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Công thức tính động học thuận - động học nghịch</a:t>
              </a:r>
            </a:p>
          </p:txBody>
        </p:sp>
      </p:grpSp>
      <p:sp>
        <p:nvSpPr>
          <p:cNvPr name="Freeform 8" id="8"/>
          <p:cNvSpPr/>
          <p:nvPr/>
        </p:nvSpPr>
        <p:spPr>
          <a:xfrm flipH="false" flipV="false" rot="0">
            <a:off x="8265304" y="734365"/>
            <a:ext cx="9185698" cy="4409135"/>
          </a:xfrm>
          <a:custGeom>
            <a:avLst/>
            <a:gdLst/>
            <a:ahLst/>
            <a:cxnLst/>
            <a:rect r="r" b="b" t="t" l="l"/>
            <a:pathLst>
              <a:path h="4409135" w="9185698">
                <a:moveTo>
                  <a:pt x="0" y="0"/>
                </a:moveTo>
                <a:lnTo>
                  <a:pt x="9185698" y="0"/>
                </a:lnTo>
                <a:lnTo>
                  <a:pt x="9185698" y="4409135"/>
                </a:lnTo>
                <a:lnTo>
                  <a:pt x="0" y="4409135"/>
                </a:lnTo>
                <a:lnTo>
                  <a:pt x="0" y="0"/>
                </a:lnTo>
                <a:close/>
              </a:path>
            </a:pathLst>
          </a:custGeom>
          <a:blipFill>
            <a:blip r:embed="rId4"/>
            <a:stretch>
              <a:fillRect l="0" t="0" r="0" b="0"/>
            </a:stretch>
          </a:blipFill>
        </p:spPr>
      </p:sp>
      <p:sp>
        <p:nvSpPr>
          <p:cNvPr name="Freeform 9" id="9"/>
          <p:cNvSpPr/>
          <p:nvPr/>
        </p:nvSpPr>
        <p:spPr>
          <a:xfrm flipH="false" flipV="false" rot="0">
            <a:off x="940462" y="2105698"/>
            <a:ext cx="4953762" cy="3498595"/>
          </a:xfrm>
          <a:custGeom>
            <a:avLst/>
            <a:gdLst/>
            <a:ahLst/>
            <a:cxnLst/>
            <a:rect r="r" b="b" t="t" l="l"/>
            <a:pathLst>
              <a:path h="3498595" w="4953762">
                <a:moveTo>
                  <a:pt x="0" y="0"/>
                </a:moveTo>
                <a:lnTo>
                  <a:pt x="4953762" y="0"/>
                </a:lnTo>
                <a:lnTo>
                  <a:pt x="4953762" y="3498594"/>
                </a:lnTo>
                <a:lnTo>
                  <a:pt x="0" y="3498594"/>
                </a:lnTo>
                <a:lnTo>
                  <a:pt x="0" y="0"/>
                </a:lnTo>
                <a:close/>
              </a:path>
            </a:pathLst>
          </a:custGeom>
          <a:blipFill>
            <a:blip r:embed="rId5"/>
            <a:stretch>
              <a:fillRect l="0" t="0" r="0" b="0"/>
            </a:stretch>
          </a:blipFill>
        </p:spPr>
      </p:sp>
      <p:sp>
        <p:nvSpPr>
          <p:cNvPr name="Freeform 10" id="10"/>
          <p:cNvSpPr/>
          <p:nvPr/>
        </p:nvSpPr>
        <p:spPr>
          <a:xfrm flipH="false" flipV="false" rot="0">
            <a:off x="10279924" y="6927952"/>
            <a:ext cx="6470736" cy="2812629"/>
          </a:xfrm>
          <a:custGeom>
            <a:avLst/>
            <a:gdLst/>
            <a:ahLst/>
            <a:cxnLst/>
            <a:rect r="r" b="b" t="t" l="l"/>
            <a:pathLst>
              <a:path h="2812629" w="6470736">
                <a:moveTo>
                  <a:pt x="0" y="0"/>
                </a:moveTo>
                <a:lnTo>
                  <a:pt x="6470736" y="0"/>
                </a:lnTo>
                <a:lnTo>
                  <a:pt x="6470736" y="2812629"/>
                </a:lnTo>
                <a:lnTo>
                  <a:pt x="0" y="2812629"/>
                </a:lnTo>
                <a:lnTo>
                  <a:pt x="0" y="0"/>
                </a:lnTo>
                <a:close/>
              </a:path>
            </a:pathLst>
          </a:custGeom>
          <a:blipFill>
            <a:blip r:embed="rId6"/>
            <a:stretch>
              <a:fillRect l="-840" t="0" r="-1540" b="0"/>
            </a:stretch>
          </a:blipFill>
        </p:spPr>
      </p:sp>
      <p:grpSp>
        <p:nvGrpSpPr>
          <p:cNvPr name="Group 11" id="11"/>
          <p:cNvGrpSpPr/>
          <p:nvPr/>
        </p:nvGrpSpPr>
        <p:grpSpPr>
          <a:xfrm rot="0">
            <a:off x="8008076" y="6927952"/>
            <a:ext cx="2271848" cy="723918"/>
            <a:chOff x="0" y="0"/>
            <a:chExt cx="3029131" cy="965224"/>
          </a:xfrm>
        </p:grpSpPr>
        <p:grpSp>
          <p:nvGrpSpPr>
            <p:cNvPr name="Group 12" id="12"/>
            <p:cNvGrpSpPr/>
            <p:nvPr/>
          </p:nvGrpSpPr>
          <p:grpSpPr>
            <a:xfrm rot="0">
              <a:off x="0" y="0"/>
              <a:ext cx="3029131" cy="965224"/>
              <a:chOff x="0" y="0"/>
              <a:chExt cx="2192080" cy="698500"/>
            </a:xfrm>
          </p:grpSpPr>
          <p:sp>
            <p:nvSpPr>
              <p:cNvPr name="Freeform 13" id="13"/>
              <p:cNvSpPr/>
              <p:nvPr/>
            </p:nvSpPr>
            <p:spPr>
              <a:xfrm flipH="false" flipV="false" rot="0">
                <a:off x="0" y="0"/>
                <a:ext cx="2192080" cy="698500"/>
              </a:xfrm>
              <a:custGeom>
                <a:avLst/>
                <a:gdLst/>
                <a:ahLst/>
                <a:cxnLst/>
                <a:rect r="r" b="b" t="t" l="l"/>
                <a:pathLst>
                  <a:path h="698500" w="2192080">
                    <a:moveTo>
                      <a:pt x="2192080" y="349250"/>
                    </a:moveTo>
                    <a:lnTo>
                      <a:pt x="1988880" y="698500"/>
                    </a:lnTo>
                    <a:lnTo>
                      <a:pt x="203200" y="698500"/>
                    </a:lnTo>
                    <a:lnTo>
                      <a:pt x="0" y="349250"/>
                    </a:lnTo>
                    <a:lnTo>
                      <a:pt x="203200" y="0"/>
                    </a:lnTo>
                    <a:lnTo>
                      <a:pt x="1988880" y="0"/>
                    </a:lnTo>
                    <a:lnTo>
                      <a:pt x="2192080"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14" id="14"/>
              <p:cNvSpPr txBox="true"/>
              <p:nvPr/>
            </p:nvSpPr>
            <p:spPr>
              <a:xfrm>
                <a:off x="114300" y="-28575"/>
                <a:ext cx="1963480"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15" id="15"/>
            <p:cNvSpPr txBox="true"/>
            <p:nvPr/>
          </p:nvSpPr>
          <p:spPr>
            <a:xfrm rot="0">
              <a:off x="83362" y="189514"/>
              <a:ext cx="2862407"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Bảng DH</a:t>
              </a:r>
            </a:p>
          </p:txBody>
        </p:sp>
      </p:grpSp>
      <p:sp>
        <p:nvSpPr>
          <p:cNvPr name="Freeform 16" id="16"/>
          <p:cNvSpPr/>
          <p:nvPr/>
        </p:nvSpPr>
        <p:spPr>
          <a:xfrm flipH="false" flipV="false" rot="0">
            <a:off x="940462" y="5966252"/>
            <a:ext cx="4953762" cy="3550551"/>
          </a:xfrm>
          <a:custGeom>
            <a:avLst/>
            <a:gdLst/>
            <a:ahLst/>
            <a:cxnLst/>
            <a:rect r="r" b="b" t="t" l="l"/>
            <a:pathLst>
              <a:path h="3550551" w="4953762">
                <a:moveTo>
                  <a:pt x="0" y="0"/>
                </a:moveTo>
                <a:lnTo>
                  <a:pt x="4953762" y="0"/>
                </a:lnTo>
                <a:lnTo>
                  <a:pt x="4953762" y="3550550"/>
                </a:lnTo>
                <a:lnTo>
                  <a:pt x="0" y="3550550"/>
                </a:lnTo>
                <a:lnTo>
                  <a:pt x="0" y="0"/>
                </a:lnTo>
                <a:close/>
              </a:path>
            </a:pathLst>
          </a:custGeom>
          <a:blipFill>
            <a:blip r:embed="rId7"/>
            <a:stretch>
              <a:fillRect l="0" t="0" r="0" b="0"/>
            </a:stretch>
          </a:blipFill>
        </p:spPr>
      </p:sp>
      <p:sp>
        <p:nvSpPr>
          <p:cNvPr name="TextBox 17" id="17"/>
          <p:cNvSpPr txBox="true"/>
          <p:nvPr/>
        </p:nvSpPr>
        <p:spPr>
          <a:xfrm rot="0">
            <a:off x="1164392" y="268873"/>
            <a:ext cx="4649109" cy="867968"/>
          </a:xfrm>
          <a:prstGeom prst="rect">
            <a:avLst/>
          </a:prstGeom>
        </p:spPr>
        <p:txBody>
          <a:bodyPr anchor="t" rtlCol="false" tIns="0" lIns="0" bIns="0" rIns="0">
            <a:spAutoFit/>
          </a:bodyPr>
          <a:lstStyle/>
          <a:p>
            <a:pPr algn="l">
              <a:lnSpc>
                <a:spcPts val="6814"/>
              </a:lnSpc>
              <a:spcBef>
                <a:spcPct val="0"/>
              </a:spcBef>
            </a:pPr>
            <a:r>
              <a:rPr lang="en-US" sz="4867" b="true">
                <a:solidFill>
                  <a:srgbClr val="FFFFFF"/>
                </a:solidFill>
                <a:latin typeface="Poppins Bold"/>
                <a:ea typeface="Poppins Bold"/>
                <a:cs typeface="Poppins Bold"/>
                <a:sym typeface="Poppins Bold"/>
              </a:rPr>
              <a:t>ROBOT SCARA</a:t>
            </a:r>
          </a:p>
        </p:txBody>
      </p:sp>
      <p:sp>
        <p:nvSpPr>
          <p:cNvPr name="TextBox 18" id="18"/>
          <p:cNvSpPr txBox="true"/>
          <p:nvPr/>
        </p:nvSpPr>
        <p:spPr>
          <a:xfrm rot="0">
            <a:off x="940462" y="1041591"/>
            <a:ext cx="5391069" cy="613585"/>
          </a:xfrm>
          <a:prstGeom prst="rect">
            <a:avLst/>
          </a:prstGeom>
        </p:spPr>
        <p:txBody>
          <a:bodyPr anchor="t" rtlCol="false" tIns="0" lIns="0" bIns="0" rIns="0">
            <a:spAutoFit/>
          </a:bodyPr>
          <a:lstStyle/>
          <a:p>
            <a:pPr algn="l">
              <a:lnSpc>
                <a:spcPts val="4808"/>
              </a:lnSpc>
              <a:spcBef>
                <a:spcPct val="0"/>
              </a:spcBef>
            </a:pPr>
            <a:r>
              <a:rPr lang="en-US" sz="3434" b="true">
                <a:solidFill>
                  <a:srgbClr val="FFFFFF"/>
                </a:solidFill>
                <a:latin typeface="Poppins Bold"/>
                <a:ea typeface="Poppins Bold"/>
                <a:cs typeface="Poppins Bold"/>
                <a:sym typeface="Poppins Bold"/>
              </a:rPr>
              <a:t>TÍNH TOÁN ĐỘNG HỌC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2486">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860797" y="98285"/>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38159" y="5746318"/>
            <a:ext cx="5663048" cy="723918"/>
            <a:chOff x="0" y="0"/>
            <a:chExt cx="7550731" cy="965224"/>
          </a:xfrm>
        </p:grpSpPr>
        <p:grpSp>
          <p:nvGrpSpPr>
            <p:cNvPr name="Group 4" id="4"/>
            <p:cNvGrpSpPr/>
            <p:nvPr/>
          </p:nvGrpSpPr>
          <p:grpSpPr>
            <a:xfrm rot="0">
              <a:off x="0" y="0"/>
              <a:ext cx="7550731" cy="965224"/>
              <a:chOff x="0" y="0"/>
              <a:chExt cx="5464208" cy="698500"/>
            </a:xfrm>
          </p:grpSpPr>
          <p:sp>
            <p:nvSpPr>
              <p:cNvPr name="Freeform 5" id="5"/>
              <p:cNvSpPr/>
              <p:nvPr/>
            </p:nvSpPr>
            <p:spPr>
              <a:xfrm flipH="false" flipV="false" rot="0">
                <a:off x="0" y="0"/>
                <a:ext cx="5464208" cy="698500"/>
              </a:xfrm>
              <a:custGeom>
                <a:avLst/>
                <a:gdLst/>
                <a:ahLst/>
                <a:cxnLst/>
                <a:rect r="r" b="b" t="t" l="l"/>
                <a:pathLst>
                  <a:path h="698500" w="5464208">
                    <a:moveTo>
                      <a:pt x="5464208" y="349250"/>
                    </a:moveTo>
                    <a:lnTo>
                      <a:pt x="5261008" y="698500"/>
                    </a:lnTo>
                    <a:lnTo>
                      <a:pt x="203200" y="698500"/>
                    </a:lnTo>
                    <a:lnTo>
                      <a:pt x="0" y="349250"/>
                    </a:lnTo>
                    <a:lnTo>
                      <a:pt x="203200" y="0"/>
                    </a:lnTo>
                    <a:lnTo>
                      <a:pt x="5261008" y="0"/>
                    </a:lnTo>
                    <a:lnTo>
                      <a:pt x="5464208"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6" id="6"/>
              <p:cNvSpPr txBox="true"/>
              <p:nvPr/>
            </p:nvSpPr>
            <p:spPr>
              <a:xfrm>
                <a:off x="114300" y="-28575"/>
                <a:ext cx="5235608"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7" id="7"/>
            <p:cNvSpPr txBox="true"/>
            <p:nvPr/>
          </p:nvSpPr>
          <p:spPr>
            <a:xfrm rot="0">
              <a:off x="207798" y="189514"/>
              <a:ext cx="7135135"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Step Motor NEMA 17 &amp; NEMA 23</a:t>
              </a:r>
            </a:p>
          </p:txBody>
        </p:sp>
      </p:grpSp>
      <p:sp>
        <p:nvSpPr>
          <p:cNvPr name="Freeform 8" id="8"/>
          <p:cNvSpPr/>
          <p:nvPr/>
        </p:nvSpPr>
        <p:spPr>
          <a:xfrm flipH="false" flipV="false" rot="0">
            <a:off x="702035" y="3202585"/>
            <a:ext cx="3019751" cy="2208276"/>
          </a:xfrm>
          <a:custGeom>
            <a:avLst/>
            <a:gdLst/>
            <a:ahLst/>
            <a:cxnLst/>
            <a:rect r="r" b="b" t="t" l="l"/>
            <a:pathLst>
              <a:path h="2208276" w="3019751">
                <a:moveTo>
                  <a:pt x="0" y="0"/>
                </a:moveTo>
                <a:lnTo>
                  <a:pt x="3019751" y="0"/>
                </a:lnTo>
                <a:lnTo>
                  <a:pt x="3019751" y="2208276"/>
                </a:lnTo>
                <a:lnTo>
                  <a:pt x="0" y="2208276"/>
                </a:lnTo>
                <a:lnTo>
                  <a:pt x="0" y="0"/>
                </a:lnTo>
                <a:close/>
              </a:path>
            </a:pathLst>
          </a:custGeom>
          <a:blipFill>
            <a:blip r:embed="rId4"/>
            <a:stretch>
              <a:fillRect l="0" t="0" r="0" b="0"/>
            </a:stretch>
          </a:blipFill>
        </p:spPr>
      </p:sp>
      <p:sp>
        <p:nvSpPr>
          <p:cNvPr name="Freeform 9" id="9"/>
          <p:cNvSpPr/>
          <p:nvPr/>
        </p:nvSpPr>
        <p:spPr>
          <a:xfrm flipH="false" flipV="false" rot="0">
            <a:off x="4432978" y="3202585"/>
            <a:ext cx="2766412" cy="2208276"/>
          </a:xfrm>
          <a:custGeom>
            <a:avLst/>
            <a:gdLst/>
            <a:ahLst/>
            <a:cxnLst/>
            <a:rect r="r" b="b" t="t" l="l"/>
            <a:pathLst>
              <a:path h="2208276" w="2766412">
                <a:moveTo>
                  <a:pt x="0" y="0"/>
                </a:moveTo>
                <a:lnTo>
                  <a:pt x="2766412" y="0"/>
                </a:lnTo>
                <a:lnTo>
                  <a:pt x="2766412" y="2208276"/>
                </a:lnTo>
                <a:lnTo>
                  <a:pt x="0" y="2208276"/>
                </a:lnTo>
                <a:lnTo>
                  <a:pt x="0" y="0"/>
                </a:lnTo>
                <a:close/>
              </a:path>
            </a:pathLst>
          </a:custGeom>
          <a:blipFill>
            <a:blip r:embed="rId5"/>
            <a:stretch>
              <a:fillRect l="0" t="0" r="0" b="0"/>
            </a:stretch>
          </a:blipFill>
        </p:spPr>
      </p:sp>
      <p:sp>
        <p:nvSpPr>
          <p:cNvPr name="Freeform 10" id="10"/>
          <p:cNvSpPr/>
          <p:nvPr/>
        </p:nvSpPr>
        <p:spPr>
          <a:xfrm flipH="false" flipV="false" rot="0">
            <a:off x="8601468" y="1507779"/>
            <a:ext cx="3283977" cy="2218125"/>
          </a:xfrm>
          <a:custGeom>
            <a:avLst/>
            <a:gdLst/>
            <a:ahLst/>
            <a:cxnLst/>
            <a:rect r="r" b="b" t="t" l="l"/>
            <a:pathLst>
              <a:path h="2218125" w="3283977">
                <a:moveTo>
                  <a:pt x="0" y="0"/>
                </a:moveTo>
                <a:lnTo>
                  <a:pt x="3283977" y="0"/>
                </a:lnTo>
                <a:lnTo>
                  <a:pt x="3283977" y="2218125"/>
                </a:lnTo>
                <a:lnTo>
                  <a:pt x="0" y="2218125"/>
                </a:lnTo>
                <a:lnTo>
                  <a:pt x="0" y="0"/>
                </a:lnTo>
                <a:close/>
              </a:path>
            </a:pathLst>
          </a:custGeom>
          <a:blipFill>
            <a:blip r:embed="rId6"/>
            <a:stretch>
              <a:fillRect l="0" t="0" r="0" b="0"/>
            </a:stretch>
          </a:blipFill>
        </p:spPr>
      </p:sp>
      <p:sp>
        <p:nvSpPr>
          <p:cNvPr name="Freeform 11" id="11"/>
          <p:cNvSpPr/>
          <p:nvPr/>
        </p:nvSpPr>
        <p:spPr>
          <a:xfrm flipH="false" flipV="false" rot="0">
            <a:off x="13735543" y="1507779"/>
            <a:ext cx="3439873" cy="2218125"/>
          </a:xfrm>
          <a:custGeom>
            <a:avLst/>
            <a:gdLst/>
            <a:ahLst/>
            <a:cxnLst/>
            <a:rect r="r" b="b" t="t" l="l"/>
            <a:pathLst>
              <a:path h="2218125" w="3439873">
                <a:moveTo>
                  <a:pt x="0" y="0"/>
                </a:moveTo>
                <a:lnTo>
                  <a:pt x="3439873" y="0"/>
                </a:lnTo>
                <a:lnTo>
                  <a:pt x="3439873" y="2218125"/>
                </a:lnTo>
                <a:lnTo>
                  <a:pt x="0" y="2218125"/>
                </a:lnTo>
                <a:lnTo>
                  <a:pt x="0" y="0"/>
                </a:lnTo>
                <a:close/>
              </a:path>
            </a:pathLst>
          </a:custGeom>
          <a:blipFill>
            <a:blip r:embed="rId7"/>
            <a:stretch>
              <a:fillRect l="0" t="0" r="0" b="0"/>
            </a:stretch>
          </a:blipFill>
        </p:spPr>
      </p:sp>
      <p:grpSp>
        <p:nvGrpSpPr>
          <p:cNvPr name="Group 12" id="12"/>
          <p:cNvGrpSpPr/>
          <p:nvPr/>
        </p:nvGrpSpPr>
        <p:grpSpPr>
          <a:xfrm rot="0">
            <a:off x="7915425" y="4039362"/>
            <a:ext cx="4757838" cy="723918"/>
            <a:chOff x="0" y="0"/>
            <a:chExt cx="6343784" cy="965224"/>
          </a:xfrm>
        </p:grpSpPr>
        <p:grpSp>
          <p:nvGrpSpPr>
            <p:cNvPr name="Group 13" id="13"/>
            <p:cNvGrpSpPr/>
            <p:nvPr/>
          </p:nvGrpSpPr>
          <p:grpSpPr>
            <a:xfrm rot="0">
              <a:off x="0" y="0"/>
              <a:ext cx="6343784" cy="965224"/>
              <a:chOff x="0" y="0"/>
              <a:chExt cx="4590781" cy="698500"/>
            </a:xfrm>
          </p:grpSpPr>
          <p:sp>
            <p:nvSpPr>
              <p:cNvPr name="Freeform 14" id="14"/>
              <p:cNvSpPr/>
              <p:nvPr/>
            </p:nvSpPr>
            <p:spPr>
              <a:xfrm flipH="false" flipV="false" rot="0">
                <a:off x="0" y="0"/>
                <a:ext cx="4590781" cy="698500"/>
              </a:xfrm>
              <a:custGeom>
                <a:avLst/>
                <a:gdLst/>
                <a:ahLst/>
                <a:cxnLst/>
                <a:rect r="r" b="b" t="t" l="l"/>
                <a:pathLst>
                  <a:path h="698500" w="4590781">
                    <a:moveTo>
                      <a:pt x="4590781" y="349250"/>
                    </a:moveTo>
                    <a:lnTo>
                      <a:pt x="4387581" y="698500"/>
                    </a:lnTo>
                    <a:lnTo>
                      <a:pt x="203200" y="698500"/>
                    </a:lnTo>
                    <a:lnTo>
                      <a:pt x="0" y="349250"/>
                    </a:lnTo>
                    <a:lnTo>
                      <a:pt x="203200" y="0"/>
                    </a:lnTo>
                    <a:lnTo>
                      <a:pt x="4387581" y="0"/>
                    </a:lnTo>
                    <a:lnTo>
                      <a:pt x="4590781"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15" id="15"/>
              <p:cNvSpPr txBox="true"/>
              <p:nvPr/>
            </p:nvSpPr>
            <p:spPr>
              <a:xfrm>
                <a:off x="114300" y="-28575"/>
                <a:ext cx="4362181"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16" id="16"/>
            <p:cNvSpPr txBox="true"/>
            <p:nvPr/>
          </p:nvSpPr>
          <p:spPr>
            <a:xfrm rot="0">
              <a:off x="174582" y="189514"/>
              <a:ext cx="5994619"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Bộ truyền Puly - Đai răng</a:t>
              </a:r>
            </a:p>
          </p:txBody>
        </p:sp>
      </p:grpSp>
      <p:grpSp>
        <p:nvGrpSpPr>
          <p:cNvPr name="Group 17" id="17"/>
          <p:cNvGrpSpPr/>
          <p:nvPr/>
        </p:nvGrpSpPr>
        <p:grpSpPr>
          <a:xfrm rot="0">
            <a:off x="13076561" y="4039362"/>
            <a:ext cx="4757838" cy="723918"/>
            <a:chOff x="0" y="0"/>
            <a:chExt cx="6343784" cy="965224"/>
          </a:xfrm>
        </p:grpSpPr>
        <p:grpSp>
          <p:nvGrpSpPr>
            <p:cNvPr name="Group 18" id="18"/>
            <p:cNvGrpSpPr/>
            <p:nvPr/>
          </p:nvGrpSpPr>
          <p:grpSpPr>
            <a:xfrm rot="0">
              <a:off x="0" y="0"/>
              <a:ext cx="6343784" cy="965224"/>
              <a:chOff x="0" y="0"/>
              <a:chExt cx="4590781" cy="698500"/>
            </a:xfrm>
          </p:grpSpPr>
          <p:sp>
            <p:nvSpPr>
              <p:cNvPr name="Freeform 19" id="19"/>
              <p:cNvSpPr/>
              <p:nvPr/>
            </p:nvSpPr>
            <p:spPr>
              <a:xfrm flipH="false" flipV="false" rot="0">
                <a:off x="0" y="0"/>
                <a:ext cx="4590781" cy="698500"/>
              </a:xfrm>
              <a:custGeom>
                <a:avLst/>
                <a:gdLst/>
                <a:ahLst/>
                <a:cxnLst/>
                <a:rect r="r" b="b" t="t" l="l"/>
                <a:pathLst>
                  <a:path h="698500" w="4590781">
                    <a:moveTo>
                      <a:pt x="4590781" y="349250"/>
                    </a:moveTo>
                    <a:lnTo>
                      <a:pt x="4387581" y="698500"/>
                    </a:lnTo>
                    <a:lnTo>
                      <a:pt x="203200" y="698500"/>
                    </a:lnTo>
                    <a:lnTo>
                      <a:pt x="0" y="349250"/>
                    </a:lnTo>
                    <a:lnTo>
                      <a:pt x="203200" y="0"/>
                    </a:lnTo>
                    <a:lnTo>
                      <a:pt x="4387581" y="0"/>
                    </a:lnTo>
                    <a:lnTo>
                      <a:pt x="4590781"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20" id="20"/>
              <p:cNvSpPr txBox="true"/>
              <p:nvPr/>
            </p:nvSpPr>
            <p:spPr>
              <a:xfrm>
                <a:off x="114300" y="-28575"/>
                <a:ext cx="4362181"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21" id="21"/>
            <p:cNvSpPr txBox="true"/>
            <p:nvPr/>
          </p:nvSpPr>
          <p:spPr>
            <a:xfrm rot="0">
              <a:off x="174582" y="189514"/>
              <a:ext cx="5994619"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Bộ truyền vít me - đai ốc</a:t>
              </a:r>
            </a:p>
          </p:txBody>
        </p:sp>
      </p:grpSp>
      <p:sp>
        <p:nvSpPr>
          <p:cNvPr name="Freeform 22" id="22"/>
          <p:cNvSpPr/>
          <p:nvPr/>
        </p:nvSpPr>
        <p:spPr>
          <a:xfrm flipH="false" flipV="false" rot="0">
            <a:off x="9471386" y="6536250"/>
            <a:ext cx="1645917" cy="1377434"/>
          </a:xfrm>
          <a:custGeom>
            <a:avLst/>
            <a:gdLst/>
            <a:ahLst/>
            <a:cxnLst/>
            <a:rect r="r" b="b" t="t" l="l"/>
            <a:pathLst>
              <a:path h="1377434" w="1645917">
                <a:moveTo>
                  <a:pt x="0" y="0"/>
                </a:moveTo>
                <a:lnTo>
                  <a:pt x="1645917" y="0"/>
                </a:lnTo>
                <a:lnTo>
                  <a:pt x="1645917" y="1377434"/>
                </a:lnTo>
                <a:lnTo>
                  <a:pt x="0" y="1377434"/>
                </a:lnTo>
                <a:lnTo>
                  <a:pt x="0" y="0"/>
                </a:lnTo>
                <a:close/>
              </a:path>
            </a:pathLst>
          </a:custGeom>
          <a:blipFill>
            <a:blip r:embed="rId8"/>
            <a:stretch>
              <a:fillRect l="0" t="0" r="0" b="0"/>
            </a:stretch>
          </a:blipFill>
        </p:spPr>
      </p:sp>
      <p:grpSp>
        <p:nvGrpSpPr>
          <p:cNvPr name="Group 23" id="23"/>
          <p:cNvGrpSpPr/>
          <p:nvPr/>
        </p:nvGrpSpPr>
        <p:grpSpPr>
          <a:xfrm rot="0">
            <a:off x="7915425" y="8228009"/>
            <a:ext cx="4757838" cy="723918"/>
            <a:chOff x="0" y="0"/>
            <a:chExt cx="6343784" cy="965224"/>
          </a:xfrm>
        </p:grpSpPr>
        <p:grpSp>
          <p:nvGrpSpPr>
            <p:cNvPr name="Group 24" id="24"/>
            <p:cNvGrpSpPr/>
            <p:nvPr/>
          </p:nvGrpSpPr>
          <p:grpSpPr>
            <a:xfrm rot="0">
              <a:off x="0" y="0"/>
              <a:ext cx="6343784" cy="965224"/>
              <a:chOff x="0" y="0"/>
              <a:chExt cx="4590781" cy="698500"/>
            </a:xfrm>
          </p:grpSpPr>
          <p:sp>
            <p:nvSpPr>
              <p:cNvPr name="Freeform 25" id="25"/>
              <p:cNvSpPr/>
              <p:nvPr/>
            </p:nvSpPr>
            <p:spPr>
              <a:xfrm flipH="false" flipV="false" rot="0">
                <a:off x="0" y="0"/>
                <a:ext cx="4590781" cy="698500"/>
              </a:xfrm>
              <a:custGeom>
                <a:avLst/>
                <a:gdLst/>
                <a:ahLst/>
                <a:cxnLst/>
                <a:rect r="r" b="b" t="t" l="l"/>
                <a:pathLst>
                  <a:path h="698500" w="4590781">
                    <a:moveTo>
                      <a:pt x="4590781" y="349250"/>
                    </a:moveTo>
                    <a:lnTo>
                      <a:pt x="4387581" y="698500"/>
                    </a:lnTo>
                    <a:lnTo>
                      <a:pt x="203200" y="698500"/>
                    </a:lnTo>
                    <a:lnTo>
                      <a:pt x="0" y="349250"/>
                    </a:lnTo>
                    <a:lnTo>
                      <a:pt x="203200" y="0"/>
                    </a:lnTo>
                    <a:lnTo>
                      <a:pt x="4387581" y="0"/>
                    </a:lnTo>
                    <a:lnTo>
                      <a:pt x="4590781"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26" id="26"/>
              <p:cNvSpPr txBox="true"/>
              <p:nvPr/>
            </p:nvSpPr>
            <p:spPr>
              <a:xfrm>
                <a:off x="114300" y="-28575"/>
                <a:ext cx="4362181"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27" id="27"/>
            <p:cNvSpPr txBox="true"/>
            <p:nvPr/>
          </p:nvSpPr>
          <p:spPr>
            <a:xfrm rot="0">
              <a:off x="174582" y="189514"/>
              <a:ext cx="5994619"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Công tắc hành trình</a:t>
              </a:r>
            </a:p>
          </p:txBody>
        </p:sp>
      </p:grpSp>
      <p:sp>
        <p:nvSpPr>
          <p:cNvPr name="Freeform 28" id="28"/>
          <p:cNvSpPr/>
          <p:nvPr/>
        </p:nvSpPr>
        <p:spPr>
          <a:xfrm flipH="false" flipV="false" rot="0">
            <a:off x="14594786" y="6202875"/>
            <a:ext cx="1721387" cy="1721387"/>
          </a:xfrm>
          <a:custGeom>
            <a:avLst/>
            <a:gdLst/>
            <a:ahLst/>
            <a:cxnLst/>
            <a:rect r="r" b="b" t="t" l="l"/>
            <a:pathLst>
              <a:path h="1721387" w="1721387">
                <a:moveTo>
                  <a:pt x="0" y="0"/>
                </a:moveTo>
                <a:lnTo>
                  <a:pt x="1721387" y="0"/>
                </a:lnTo>
                <a:lnTo>
                  <a:pt x="1721387" y="1721387"/>
                </a:lnTo>
                <a:lnTo>
                  <a:pt x="0" y="1721387"/>
                </a:lnTo>
                <a:lnTo>
                  <a:pt x="0" y="0"/>
                </a:lnTo>
                <a:close/>
              </a:path>
            </a:pathLst>
          </a:custGeom>
          <a:blipFill>
            <a:blip r:embed="rId9"/>
            <a:stretch>
              <a:fillRect l="0" t="0" r="0" b="0"/>
            </a:stretch>
          </a:blipFill>
        </p:spPr>
      </p:sp>
      <p:sp>
        <p:nvSpPr>
          <p:cNvPr name="TextBox 29" id="29"/>
          <p:cNvSpPr txBox="true"/>
          <p:nvPr/>
        </p:nvSpPr>
        <p:spPr>
          <a:xfrm rot="0">
            <a:off x="702035" y="533611"/>
            <a:ext cx="6338617" cy="1182556"/>
          </a:xfrm>
          <a:prstGeom prst="rect">
            <a:avLst/>
          </a:prstGeom>
        </p:spPr>
        <p:txBody>
          <a:bodyPr anchor="t" rtlCol="false" tIns="0" lIns="0" bIns="0" rIns="0">
            <a:spAutoFit/>
          </a:bodyPr>
          <a:lstStyle/>
          <a:p>
            <a:pPr algn="l">
              <a:lnSpc>
                <a:spcPts val="9290"/>
              </a:lnSpc>
              <a:spcBef>
                <a:spcPct val="0"/>
              </a:spcBef>
            </a:pPr>
            <a:r>
              <a:rPr lang="en-US" sz="6636" b="true">
                <a:solidFill>
                  <a:srgbClr val="FFFFFF"/>
                </a:solidFill>
                <a:latin typeface="Poppins Bold"/>
                <a:ea typeface="Poppins Bold"/>
                <a:cs typeface="Poppins Bold"/>
                <a:sym typeface="Poppins Bold"/>
              </a:rPr>
              <a:t>ROBOT SCARA</a:t>
            </a:r>
          </a:p>
        </p:txBody>
      </p:sp>
      <p:sp>
        <p:nvSpPr>
          <p:cNvPr name="TextBox 30" id="30"/>
          <p:cNvSpPr txBox="true"/>
          <p:nvPr/>
        </p:nvSpPr>
        <p:spPr>
          <a:xfrm rot="0">
            <a:off x="1648042" y="1582817"/>
            <a:ext cx="3961090" cy="840051"/>
          </a:xfrm>
          <a:prstGeom prst="rect">
            <a:avLst/>
          </a:prstGeom>
        </p:spPr>
        <p:txBody>
          <a:bodyPr anchor="t" rtlCol="false" tIns="0" lIns="0" bIns="0" rIns="0">
            <a:spAutoFit/>
          </a:bodyPr>
          <a:lstStyle/>
          <a:p>
            <a:pPr algn="l">
              <a:lnSpc>
                <a:spcPts val="6555"/>
              </a:lnSpc>
              <a:spcBef>
                <a:spcPct val="0"/>
              </a:spcBef>
            </a:pPr>
            <a:r>
              <a:rPr lang="en-US" sz="4682" b="true">
                <a:solidFill>
                  <a:srgbClr val="FFFFFF"/>
                </a:solidFill>
                <a:latin typeface="Poppins Bold"/>
                <a:ea typeface="Poppins Bold"/>
                <a:cs typeface="Poppins Bold"/>
                <a:sym typeface="Poppins Bold"/>
              </a:rPr>
              <a:t>PHẦN CỨNG</a:t>
            </a:r>
          </a:p>
        </p:txBody>
      </p:sp>
      <p:sp>
        <p:nvSpPr>
          <p:cNvPr name="TextBox 31" id="31"/>
          <p:cNvSpPr txBox="true"/>
          <p:nvPr/>
        </p:nvSpPr>
        <p:spPr>
          <a:xfrm rot="0">
            <a:off x="702035" y="6775036"/>
            <a:ext cx="6157101" cy="980292"/>
          </a:xfrm>
          <a:prstGeom prst="rect">
            <a:avLst/>
          </a:prstGeom>
        </p:spPr>
        <p:txBody>
          <a:bodyPr anchor="t" rtlCol="false" tIns="0" lIns="0" bIns="0" rIns="0">
            <a:spAutoFit/>
          </a:bodyPr>
          <a:lstStyle/>
          <a:p>
            <a:pPr algn="ctr">
              <a:lnSpc>
                <a:spcPts val="2668"/>
              </a:lnSpc>
              <a:spcBef>
                <a:spcPct val="0"/>
              </a:spcBef>
            </a:pPr>
            <a:r>
              <a:rPr lang="en-US" sz="1905">
                <a:solidFill>
                  <a:srgbClr val="FFFFFF"/>
                </a:solidFill>
                <a:latin typeface="Open Sauce"/>
                <a:ea typeface="Open Sauce"/>
                <a:cs typeface="Open Sauce"/>
                <a:sym typeface="Open Sauce"/>
              </a:rPr>
              <a:t>NEMA 17: Moment xoắn giữ vị trí từ 0.3 – 0.7 kg.cm.</a:t>
            </a:r>
          </a:p>
          <a:p>
            <a:pPr algn="ctr">
              <a:lnSpc>
                <a:spcPts val="2668"/>
              </a:lnSpc>
              <a:spcBef>
                <a:spcPct val="0"/>
              </a:spcBef>
            </a:pPr>
            <a:r>
              <a:rPr lang="en-US" sz="1905">
                <a:solidFill>
                  <a:srgbClr val="FFFFFF"/>
                </a:solidFill>
                <a:latin typeface="Open Sauce"/>
                <a:ea typeface="Open Sauce"/>
                <a:cs typeface="Open Sauce"/>
                <a:sym typeface="Open Sauce"/>
              </a:rPr>
              <a:t>NEMA 23: Kích thước 57x57x57 mm, moment xoắn giữ vị trí từ 0.5 – 3 Nm.</a:t>
            </a:r>
          </a:p>
        </p:txBody>
      </p:sp>
      <p:sp>
        <p:nvSpPr>
          <p:cNvPr name="TextBox 32" id="32"/>
          <p:cNvSpPr txBox="true"/>
          <p:nvPr/>
        </p:nvSpPr>
        <p:spPr>
          <a:xfrm rot="0">
            <a:off x="7572972" y="4974523"/>
            <a:ext cx="5340970" cy="980292"/>
          </a:xfrm>
          <a:prstGeom prst="rect">
            <a:avLst/>
          </a:prstGeom>
        </p:spPr>
        <p:txBody>
          <a:bodyPr anchor="t" rtlCol="false" tIns="0" lIns="0" bIns="0" rIns="0">
            <a:spAutoFit/>
          </a:bodyPr>
          <a:lstStyle/>
          <a:p>
            <a:pPr algn="ctr">
              <a:lnSpc>
                <a:spcPts val="2668"/>
              </a:lnSpc>
              <a:spcBef>
                <a:spcPct val="0"/>
              </a:spcBef>
            </a:pPr>
            <a:r>
              <a:rPr lang="en-US" sz="1905">
                <a:solidFill>
                  <a:srgbClr val="FFFFFF"/>
                </a:solidFill>
                <a:latin typeface="Open Sauce"/>
                <a:ea typeface="Open Sauce"/>
                <a:cs typeface="Open Sauce"/>
                <a:sym typeface="Open Sauce"/>
              </a:rPr>
              <a:t> Tỷ số truyền 57/11 * 80/20 </a:t>
            </a:r>
          </a:p>
          <a:p>
            <a:pPr algn="ctr">
              <a:lnSpc>
                <a:spcPts val="2668"/>
              </a:lnSpc>
              <a:spcBef>
                <a:spcPct val="0"/>
              </a:spcBef>
            </a:pPr>
            <a:r>
              <a:rPr lang="en-US" sz="1905">
                <a:solidFill>
                  <a:srgbClr val="FFFFFF"/>
                </a:solidFill>
                <a:latin typeface="Open Sauce"/>
                <a:ea typeface="Open Sauce"/>
                <a:cs typeface="Open Sauce"/>
                <a:sym typeface="Open Sauce"/>
              </a:rPr>
              <a:t>(Dùng cho stepmotor điều khiển góc xoay khâu 1 và 2)</a:t>
            </a:r>
          </a:p>
        </p:txBody>
      </p:sp>
      <p:sp>
        <p:nvSpPr>
          <p:cNvPr name="TextBox 33" id="33"/>
          <p:cNvSpPr txBox="true"/>
          <p:nvPr/>
        </p:nvSpPr>
        <p:spPr>
          <a:xfrm rot="0">
            <a:off x="12800003" y="4974523"/>
            <a:ext cx="5310954" cy="646917"/>
          </a:xfrm>
          <a:prstGeom prst="rect">
            <a:avLst/>
          </a:prstGeom>
        </p:spPr>
        <p:txBody>
          <a:bodyPr anchor="t" rtlCol="false" tIns="0" lIns="0" bIns="0" rIns="0">
            <a:spAutoFit/>
          </a:bodyPr>
          <a:lstStyle/>
          <a:p>
            <a:pPr algn="ctr">
              <a:lnSpc>
                <a:spcPts val="2668"/>
              </a:lnSpc>
              <a:spcBef>
                <a:spcPct val="0"/>
              </a:spcBef>
            </a:pPr>
            <a:r>
              <a:rPr lang="en-US" sz="1905">
                <a:solidFill>
                  <a:srgbClr val="FFFFFF"/>
                </a:solidFill>
                <a:latin typeface="Open Sauce"/>
                <a:ea typeface="Open Sauce"/>
                <a:cs typeface="Open Sauce"/>
                <a:sym typeface="Open Sauce"/>
              </a:rPr>
              <a:t>Ví</a:t>
            </a:r>
            <a:r>
              <a:rPr lang="en-US" sz="1905">
                <a:solidFill>
                  <a:srgbClr val="FFFFFF"/>
                </a:solidFill>
                <a:latin typeface="Open Sauce"/>
                <a:ea typeface="Open Sauce"/>
                <a:cs typeface="Open Sauce"/>
                <a:sym typeface="Open Sauce"/>
              </a:rPr>
              <a:t>t me T8, bước ren 6mm </a:t>
            </a:r>
          </a:p>
          <a:p>
            <a:pPr algn="ctr">
              <a:lnSpc>
                <a:spcPts val="2668"/>
              </a:lnSpc>
              <a:spcBef>
                <a:spcPct val="0"/>
              </a:spcBef>
            </a:pPr>
            <a:r>
              <a:rPr lang="en-US" sz="1905">
                <a:solidFill>
                  <a:srgbClr val="FFFFFF"/>
                </a:solidFill>
                <a:latin typeface="Open Sauce"/>
                <a:ea typeface="Open Sauce"/>
                <a:cs typeface="Open Sauce"/>
                <a:sym typeface="Open Sauce"/>
              </a:rPr>
              <a:t>(Dùng cho trục Z)</a:t>
            </a:r>
          </a:p>
        </p:txBody>
      </p:sp>
      <p:grpSp>
        <p:nvGrpSpPr>
          <p:cNvPr name="Group 34" id="34"/>
          <p:cNvGrpSpPr/>
          <p:nvPr/>
        </p:nvGrpSpPr>
        <p:grpSpPr>
          <a:xfrm rot="0">
            <a:off x="13076561" y="8228009"/>
            <a:ext cx="4757838" cy="723918"/>
            <a:chOff x="0" y="0"/>
            <a:chExt cx="6343784" cy="965224"/>
          </a:xfrm>
        </p:grpSpPr>
        <p:grpSp>
          <p:nvGrpSpPr>
            <p:cNvPr name="Group 35" id="35"/>
            <p:cNvGrpSpPr/>
            <p:nvPr/>
          </p:nvGrpSpPr>
          <p:grpSpPr>
            <a:xfrm rot="0">
              <a:off x="0" y="0"/>
              <a:ext cx="6343784" cy="965224"/>
              <a:chOff x="0" y="0"/>
              <a:chExt cx="4590781" cy="698500"/>
            </a:xfrm>
          </p:grpSpPr>
          <p:sp>
            <p:nvSpPr>
              <p:cNvPr name="Freeform 36" id="36"/>
              <p:cNvSpPr/>
              <p:nvPr/>
            </p:nvSpPr>
            <p:spPr>
              <a:xfrm flipH="false" flipV="false" rot="0">
                <a:off x="0" y="0"/>
                <a:ext cx="4590781" cy="698500"/>
              </a:xfrm>
              <a:custGeom>
                <a:avLst/>
                <a:gdLst/>
                <a:ahLst/>
                <a:cxnLst/>
                <a:rect r="r" b="b" t="t" l="l"/>
                <a:pathLst>
                  <a:path h="698500" w="4590781">
                    <a:moveTo>
                      <a:pt x="4590781" y="349250"/>
                    </a:moveTo>
                    <a:lnTo>
                      <a:pt x="4387581" y="698500"/>
                    </a:lnTo>
                    <a:lnTo>
                      <a:pt x="203200" y="698500"/>
                    </a:lnTo>
                    <a:lnTo>
                      <a:pt x="0" y="349250"/>
                    </a:lnTo>
                    <a:lnTo>
                      <a:pt x="203200" y="0"/>
                    </a:lnTo>
                    <a:lnTo>
                      <a:pt x="4387581" y="0"/>
                    </a:lnTo>
                    <a:lnTo>
                      <a:pt x="4590781"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37" id="37"/>
              <p:cNvSpPr txBox="true"/>
              <p:nvPr/>
            </p:nvSpPr>
            <p:spPr>
              <a:xfrm>
                <a:off x="114300" y="-28575"/>
                <a:ext cx="4362181"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38" id="38"/>
            <p:cNvSpPr txBox="true"/>
            <p:nvPr/>
          </p:nvSpPr>
          <p:spPr>
            <a:xfrm rot="0">
              <a:off x="174582" y="189514"/>
              <a:ext cx="5994619"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Cảm biến siêu âm HCSR05</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82486">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860797" y="98285"/>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28566" y="4419582"/>
            <a:ext cx="4757838" cy="723918"/>
            <a:chOff x="0" y="0"/>
            <a:chExt cx="6343784" cy="965224"/>
          </a:xfrm>
        </p:grpSpPr>
        <p:grpSp>
          <p:nvGrpSpPr>
            <p:cNvPr name="Group 4" id="4"/>
            <p:cNvGrpSpPr/>
            <p:nvPr/>
          </p:nvGrpSpPr>
          <p:grpSpPr>
            <a:xfrm rot="0">
              <a:off x="0" y="0"/>
              <a:ext cx="6343784" cy="965224"/>
              <a:chOff x="0" y="0"/>
              <a:chExt cx="4590781" cy="698500"/>
            </a:xfrm>
          </p:grpSpPr>
          <p:sp>
            <p:nvSpPr>
              <p:cNvPr name="Freeform 5" id="5"/>
              <p:cNvSpPr/>
              <p:nvPr/>
            </p:nvSpPr>
            <p:spPr>
              <a:xfrm flipH="false" flipV="false" rot="0">
                <a:off x="0" y="0"/>
                <a:ext cx="4590781" cy="698500"/>
              </a:xfrm>
              <a:custGeom>
                <a:avLst/>
                <a:gdLst/>
                <a:ahLst/>
                <a:cxnLst/>
                <a:rect r="r" b="b" t="t" l="l"/>
                <a:pathLst>
                  <a:path h="698500" w="4590781">
                    <a:moveTo>
                      <a:pt x="4590781" y="349250"/>
                    </a:moveTo>
                    <a:lnTo>
                      <a:pt x="4387581" y="698500"/>
                    </a:lnTo>
                    <a:lnTo>
                      <a:pt x="203200" y="698500"/>
                    </a:lnTo>
                    <a:lnTo>
                      <a:pt x="0" y="349250"/>
                    </a:lnTo>
                    <a:lnTo>
                      <a:pt x="203200" y="0"/>
                    </a:lnTo>
                    <a:lnTo>
                      <a:pt x="4387581" y="0"/>
                    </a:lnTo>
                    <a:lnTo>
                      <a:pt x="4590781"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6" id="6"/>
              <p:cNvSpPr txBox="true"/>
              <p:nvPr/>
            </p:nvSpPr>
            <p:spPr>
              <a:xfrm>
                <a:off x="114300" y="-28575"/>
                <a:ext cx="4362181"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7" id="7"/>
            <p:cNvSpPr txBox="true"/>
            <p:nvPr/>
          </p:nvSpPr>
          <p:spPr>
            <a:xfrm rot="0">
              <a:off x="174582" y="189514"/>
              <a:ext cx="5994619"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Vi điều khiển Arduino</a:t>
              </a:r>
            </a:p>
          </p:txBody>
        </p:sp>
      </p:grpSp>
      <p:grpSp>
        <p:nvGrpSpPr>
          <p:cNvPr name="Group 8" id="8"/>
          <p:cNvGrpSpPr/>
          <p:nvPr/>
        </p:nvGrpSpPr>
        <p:grpSpPr>
          <a:xfrm rot="0">
            <a:off x="12921904" y="4419582"/>
            <a:ext cx="4757838" cy="723918"/>
            <a:chOff x="0" y="0"/>
            <a:chExt cx="6343784" cy="965224"/>
          </a:xfrm>
        </p:grpSpPr>
        <p:grpSp>
          <p:nvGrpSpPr>
            <p:cNvPr name="Group 9" id="9"/>
            <p:cNvGrpSpPr/>
            <p:nvPr/>
          </p:nvGrpSpPr>
          <p:grpSpPr>
            <a:xfrm rot="0">
              <a:off x="0" y="0"/>
              <a:ext cx="6343784" cy="965224"/>
              <a:chOff x="0" y="0"/>
              <a:chExt cx="4590781" cy="698500"/>
            </a:xfrm>
          </p:grpSpPr>
          <p:sp>
            <p:nvSpPr>
              <p:cNvPr name="Freeform 10" id="10"/>
              <p:cNvSpPr/>
              <p:nvPr/>
            </p:nvSpPr>
            <p:spPr>
              <a:xfrm flipH="false" flipV="false" rot="0">
                <a:off x="0" y="0"/>
                <a:ext cx="4590781" cy="698500"/>
              </a:xfrm>
              <a:custGeom>
                <a:avLst/>
                <a:gdLst/>
                <a:ahLst/>
                <a:cxnLst/>
                <a:rect r="r" b="b" t="t" l="l"/>
                <a:pathLst>
                  <a:path h="698500" w="4590781">
                    <a:moveTo>
                      <a:pt x="4590781" y="349250"/>
                    </a:moveTo>
                    <a:lnTo>
                      <a:pt x="4387581" y="698500"/>
                    </a:lnTo>
                    <a:lnTo>
                      <a:pt x="203200" y="698500"/>
                    </a:lnTo>
                    <a:lnTo>
                      <a:pt x="0" y="349250"/>
                    </a:lnTo>
                    <a:lnTo>
                      <a:pt x="203200" y="0"/>
                    </a:lnTo>
                    <a:lnTo>
                      <a:pt x="4387581" y="0"/>
                    </a:lnTo>
                    <a:lnTo>
                      <a:pt x="4590781"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11" id="11"/>
              <p:cNvSpPr txBox="true"/>
              <p:nvPr/>
            </p:nvSpPr>
            <p:spPr>
              <a:xfrm>
                <a:off x="114300" y="-28575"/>
                <a:ext cx="4362181"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12" id="12"/>
            <p:cNvSpPr txBox="true"/>
            <p:nvPr/>
          </p:nvSpPr>
          <p:spPr>
            <a:xfrm rot="0">
              <a:off x="174582" y="189514"/>
              <a:ext cx="5994619"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Mạch CNC SHILED V3</a:t>
              </a:r>
            </a:p>
          </p:txBody>
        </p:sp>
      </p:grpSp>
      <p:sp>
        <p:nvSpPr>
          <p:cNvPr name="Freeform 13" id="13"/>
          <p:cNvSpPr/>
          <p:nvPr/>
        </p:nvSpPr>
        <p:spPr>
          <a:xfrm flipH="false" flipV="false" rot="0">
            <a:off x="8172548" y="1215377"/>
            <a:ext cx="3669875" cy="2832886"/>
          </a:xfrm>
          <a:custGeom>
            <a:avLst/>
            <a:gdLst/>
            <a:ahLst/>
            <a:cxnLst/>
            <a:rect r="r" b="b" t="t" l="l"/>
            <a:pathLst>
              <a:path h="2832886" w="3669875">
                <a:moveTo>
                  <a:pt x="0" y="0"/>
                </a:moveTo>
                <a:lnTo>
                  <a:pt x="3669875" y="0"/>
                </a:lnTo>
                <a:lnTo>
                  <a:pt x="3669875" y="2832885"/>
                </a:lnTo>
                <a:lnTo>
                  <a:pt x="0" y="2832885"/>
                </a:lnTo>
                <a:lnTo>
                  <a:pt x="0" y="0"/>
                </a:lnTo>
                <a:close/>
              </a:path>
            </a:pathLst>
          </a:custGeom>
          <a:blipFill>
            <a:blip r:embed="rId4"/>
            <a:stretch>
              <a:fillRect l="0" t="0" r="0" b="0"/>
            </a:stretch>
          </a:blipFill>
        </p:spPr>
      </p:sp>
      <p:sp>
        <p:nvSpPr>
          <p:cNvPr name="Freeform 14" id="14"/>
          <p:cNvSpPr/>
          <p:nvPr/>
        </p:nvSpPr>
        <p:spPr>
          <a:xfrm flipH="false" flipV="false" rot="0">
            <a:off x="13465885" y="1215377"/>
            <a:ext cx="3669875" cy="2961927"/>
          </a:xfrm>
          <a:custGeom>
            <a:avLst/>
            <a:gdLst/>
            <a:ahLst/>
            <a:cxnLst/>
            <a:rect r="r" b="b" t="t" l="l"/>
            <a:pathLst>
              <a:path h="2961927" w="3669875">
                <a:moveTo>
                  <a:pt x="0" y="0"/>
                </a:moveTo>
                <a:lnTo>
                  <a:pt x="3669875" y="0"/>
                </a:lnTo>
                <a:lnTo>
                  <a:pt x="3669875" y="2961927"/>
                </a:lnTo>
                <a:lnTo>
                  <a:pt x="0" y="2961927"/>
                </a:lnTo>
                <a:lnTo>
                  <a:pt x="0" y="0"/>
                </a:lnTo>
                <a:close/>
              </a:path>
            </a:pathLst>
          </a:custGeom>
          <a:blipFill>
            <a:blip r:embed="rId5"/>
            <a:stretch>
              <a:fillRect l="0" t="0" r="0" b="0"/>
            </a:stretch>
          </a:blipFill>
        </p:spPr>
      </p:sp>
      <p:sp>
        <p:nvSpPr>
          <p:cNvPr name="Freeform 15" id="15"/>
          <p:cNvSpPr/>
          <p:nvPr/>
        </p:nvSpPr>
        <p:spPr>
          <a:xfrm flipH="false" flipV="false" rot="0">
            <a:off x="2094827" y="3259505"/>
            <a:ext cx="3067520" cy="3067520"/>
          </a:xfrm>
          <a:custGeom>
            <a:avLst/>
            <a:gdLst/>
            <a:ahLst/>
            <a:cxnLst/>
            <a:rect r="r" b="b" t="t" l="l"/>
            <a:pathLst>
              <a:path h="3067520" w="3067520">
                <a:moveTo>
                  <a:pt x="0" y="0"/>
                </a:moveTo>
                <a:lnTo>
                  <a:pt x="3067520" y="0"/>
                </a:lnTo>
                <a:lnTo>
                  <a:pt x="3067520" y="3067519"/>
                </a:lnTo>
                <a:lnTo>
                  <a:pt x="0" y="3067519"/>
                </a:lnTo>
                <a:lnTo>
                  <a:pt x="0" y="0"/>
                </a:lnTo>
                <a:close/>
              </a:path>
            </a:pathLst>
          </a:custGeom>
          <a:blipFill>
            <a:blip r:embed="rId6"/>
            <a:stretch>
              <a:fillRect l="0" t="0" r="0" b="0"/>
            </a:stretch>
          </a:blipFill>
        </p:spPr>
      </p:sp>
      <p:grpSp>
        <p:nvGrpSpPr>
          <p:cNvPr name="Group 16" id="16"/>
          <p:cNvGrpSpPr/>
          <p:nvPr/>
        </p:nvGrpSpPr>
        <p:grpSpPr>
          <a:xfrm rot="0">
            <a:off x="1249668" y="6619952"/>
            <a:ext cx="4757838" cy="723918"/>
            <a:chOff x="0" y="0"/>
            <a:chExt cx="6343784" cy="965224"/>
          </a:xfrm>
        </p:grpSpPr>
        <p:grpSp>
          <p:nvGrpSpPr>
            <p:cNvPr name="Group 17" id="17"/>
            <p:cNvGrpSpPr/>
            <p:nvPr/>
          </p:nvGrpSpPr>
          <p:grpSpPr>
            <a:xfrm rot="0">
              <a:off x="0" y="0"/>
              <a:ext cx="6343784" cy="965224"/>
              <a:chOff x="0" y="0"/>
              <a:chExt cx="4590781" cy="698500"/>
            </a:xfrm>
          </p:grpSpPr>
          <p:sp>
            <p:nvSpPr>
              <p:cNvPr name="Freeform 18" id="18"/>
              <p:cNvSpPr/>
              <p:nvPr/>
            </p:nvSpPr>
            <p:spPr>
              <a:xfrm flipH="false" flipV="false" rot="0">
                <a:off x="0" y="0"/>
                <a:ext cx="4590781" cy="698500"/>
              </a:xfrm>
              <a:custGeom>
                <a:avLst/>
                <a:gdLst/>
                <a:ahLst/>
                <a:cxnLst/>
                <a:rect r="r" b="b" t="t" l="l"/>
                <a:pathLst>
                  <a:path h="698500" w="4590781">
                    <a:moveTo>
                      <a:pt x="4590781" y="349250"/>
                    </a:moveTo>
                    <a:lnTo>
                      <a:pt x="4387581" y="698500"/>
                    </a:lnTo>
                    <a:lnTo>
                      <a:pt x="203200" y="698500"/>
                    </a:lnTo>
                    <a:lnTo>
                      <a:pt x="0" y="349250"/>
                    </a:lnTo>
                    <a:lnTo>
                      <a:pt x="203200" y="0"/>
                    </a:lnTo>
                    <a:lnTo>
                      <a:pt x="4387581" y="0"/>
                    </a:lnTo>
                    <a:lnTo>
                      <a:pt x="4590781"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19" id="19"/>
              <p:cNvSpPr txBox="true"/>
              <p:nvPr/>
            </p:nvSpPr>
            <p:spPr>
              <a:xfrm>
                <a:off x="114300" y="-28575"/>
                <a:ext cx="4362181"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20" id="20"/>
            <p:cNvSpPr txBox="true"/>
            <p:nvPr/>
          </p:nvSpPr>
          <p:spPr>
            <a:xfrm rot="0">
              <a:off x="174582" y="189514"/>
              <a:ext cx="5994619"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Driver TB6600</a:t>
              </a:r>
            </a:p>
          </p:txBody>
        </p:sp>
      </p:grpSp>
      <p:sp>
        <p:nvSpPr>
          <p:cNvPr name="Freeform 21" id="21"/>
          <p:cNvSpPr/>
          <p:nvPr/>
        </p:nvSpPr>
        <p:spPr>
          <a:xfrm flipH="false" flipV="false" rot="0">
            <a:off x="7410084" y="5724537"/>
            <a:ext cx="5194802" cy="4121590"/>
          </a:xfrm>
          <a:custGeom>
            <a:avLst/>
            <a:gdLst/>
            <a:ahLst/>
            <a:cxnLst/>
            <a:rect r="r" b="b" t="t" l="l"/>
            <a:pathLst>
              <a:path h="4121590" w="5194802">
                <a:moveTo>
                  <a:pt x="0" y="0"/>
                </a:moveTo>
                <a:lnTo>
                  <a:pt x="5194802" y="0"/>
                </a:lnTo>
                <a:lnTo>
                  <a:pt x="5194802" y="4121590"/>
                </a:lnTo>
                <a:lnTo>
                  <a:pt x="0" y="4121590"/>
                </a:lnTo>
                <a:lnTo>
                  <a:pt x="0" y="0"/>
                </a:lnTo>
                <a:close/>
              </a:path>
            </a:pathLst>
          </a:custGeom>
          <a:blipFill>
            <a:blip r:embed="rId7"/>
            <a:stretch>
              <a:fillRect l="0" t="0" r="0" b="0"/>
            </a:stretch>
          </a:blipFill>
        </p:spPr>
      </p:sp>
      <p:sp>
        <p:nvSpPr>
          <p:cNvPr name="TextBox 22" id="22"/>
          <p:cNvSpPr txBox="true"/>
          <p:nvPr/>
        </p:nvSpPr>
        <p:spPr>
          <a:xfrm rot="0">
            <a:off x="702035" y="533611"/>
            <a:ext cx="6338617" cy="1182556"/>
          </a:xfrm>
          <a:prstGeom prst="rect">
            <a:avLst/>
          </a:prstGeom>
        </p:spPr>
        <p:txBody>
          <a:bodyPr anchor="t" rtlCol="false" tIns="0" lIns="0" bIns="0" rIns="0">
            <a:spAutoFit/>
          </a:bodyPr>
          <a:lstStyle/>
          <a:p>
            <a:pPr algn="l">
              <a:lnSpc>
                <a:spcPts val="9290"/>
              </a:lnSpc>
              <a:spcBef>
                <a:spcPct val="0"/>
              </a:spcBef>
            </a:pPr>
            <a:r>
              <a:rPr lang="en-US" sz="6636" b="true">
                <a:solidFill>
                  <a:srgbClr val="FFFFFF"/>
                </a:solidFill>
                <a:latin typeface="Poppins Bold"/>
                <a:ea typeface="Poppins Bold"/>
                <a:cs typeface="Poppins Bold"/>
                <a:sym typeface="Poppins Bold"/>
              </a:rPr>
              <a:t>ROBOT SCARA</a:t>
            </a:r>
          </a:p>
        </p:txBody>
      </p:sp>
      <p:sp>
        <p:nvSpPr>
          <p:cNvPr name="TextBox 23" id="23"/>
          <p:cNvSpPr txBox="true"/>
          <p:nvPr/>
        </p:nvSpPr>
        <p:spPr>
          <a:xfrm rot="0">
            <a:off x="1648042" y="1582817"/>
            <a:ext cx="3961090" cy="840051"/>
          </a:xfrm>
          <a:prstGeom prst="rect">
            <a:avLst/>
          </a:prstGeom>
        </p:spPr>
        <p:txBody>
          <a:bodyPr anchor="t" rtlCol="false" tIns="0" lIns="0" bIns="0" rIns="0">
            <a:spAutoFit/>
          </a:bodyPr>
          <a:lstStyle/>
          <a:p>
            <a:pPr algn="l">
              <a:lnSpc>
                <a:spcPts val="6555"/>
              </a:lnSpc>
              <a:spcBef>
                <a:spcPct val="0"/>
              </a:spcBef>
            </a:pPr>
            <a:r>
              <a:rPr lang="en-US" sz="4682" b="true">
                <a:solidFill>
                  <a:srgbClr val="FFFFFF"/>
                </a:solidFill>
                <a:latin typeface="Poppins Bold"/>
                <a:ea typeface="Poppins Bold"/>
                <a:cs typeface="Poppins Bold"/>
                <a:sym typeface="Poppins Bold"/>
              </a:rPr>
              <a:t>PHẦN CỨNG</a:t>
            </a:r>
          </a:p>
        </p:txBody>
      </p:sp>
      <p:grpSp>
        <p:nvGrpSpPr>
          <p:cNvPr name="Group 24" id="24"/>
          <p:cNvGrpSpPr/>
          <p:nvPr/>
        </p:nvGrpSpPr>
        <p:grpSpPr>
          <a:xfrm rot="0">
            <a:off x="12921904" y="7633848"/>
            <a:ext cx="4757838" cy="723918"/>
            <a:chOff x="0" y="0"/>
            <a:chExt cx="6343784" cy="965224"/>
          </a:xfrm>
        </p:grpSpPr>
        <p:grpSp>
          <p:nvGrpSpPr>
            <p:cNvPr name="Group 25" id="25"/>
            <p:cNvGrpSpPr/>
            <p:nvPr/>
          </p:nvGrpSpPr>
          <p:grpSpPr>
            <a:xfrm rot="0">
              <a:off x="0" y="0"/>
              <a:ext cx="6343784" cy="965224"/>
              <a:chOff x="0" y="0"/>
              <a:chExt cx="4590781" cy="698500"/>
            </a:xfrm>
          </p:grpSpPr>
          <p:sp>
            <p:nvSpPr>
              <p:cNvPr name="Freeform 26" id="26"/>
              <p:cNvSpPr/>
              <p:nvPr/>
            </p:nvSpPr>
            <p:spPr>
              <a:xfrm flipH="false" flipV="false" rot="0">
                <a:off x="0" y="0"/>
                <a:ext cx="4590781" cy="698500"/>
              </a:xfrm>
              <a:custGeom>
                <a:avLst/>
                <a:gdLst/>
                <a:ahLst/>
                <a:cxnLst/>
                <a:rect r="r" b="b" t="t" l="l"/>
                <a:pathLst>
                  <a:path h="698500" w="4590781">
                    <a:moveTo>
                      <a:pt x="4590781" y="349250"/>
                    </a:moveTo>
                    <a:lnTo>
                      <a:pt x="4387581" y="698500"/>
                    </a:lnTo>
                    <a:lnTo>
                      <a:pt x="203200" y="698500"/>
                    </a:lnTo>
                    <a:lnTo>
                      <a:pt x="0" y="349250"/>
                    </a:lnTo>
                    <a:lnTo>
                      <a:pt x="203200" y="0"/>
                    </a:lnTo>
                    <a:lnTo>
                      <a:pt x="4387581" y="0"/>
                    </a:lnTo>
                    <a:lnTo>
                      <a:pt x="4590781" y="349250"/>
                    </a:lnTo>
                    <a:close/>
                  </a:path>
                </a:pathLst>
              </a:custGeom>
              <a:gradFill rotWithShape="true">
                <a:gsLst>
                  <a:gs pos="0">
                    <a:srgbClr val="13217B">
                      <a:alpha val="100000"/>
                    </a:srgbClr>
                  </a:gs>
                  <a:gs pos="100000">
                    <a:srgbClr val="275DFF">
                      <a:alpha val="100000"/>
                    </a:srgbClr>
                  </a:gs>
                </a:gsLst>
                <a:path path="circle">
                  <a:fillToRect l="0" r="100000" t="0" b="100000"/>
                </a:path>
                <a:tileRect r="0" l="-100000" b="0" t="-100000"/>
              </a:gradFill>
              <a:ln cap="sq">
                <a:noFill/>
                <a:prstDash val="solid"/>
                <a:miter/>
              </a:ln>
            </p:spPr>
          </p:sp>
          <p:sp>
            <p:nvSpPr>
              <p:cNvPr name="TextBox 27" id="27"/>
              <p:cNvSpPr txBox="true"/>
              <p:nvPr/>
            </p:nvSpPr>
            <p:spPr>
              <a:xfrm>
                <a:off x="114300" y="-28575"/>
                <a:ext cx="4362181" cy="727075"/>
              </a:xfrm>
              <a:prstGeom prst="rect">
                <a:avLst/>
              </a:prstGeom>
            </p:spPr>
            <p:txBody>
              <a:bodyPr anchor="ctr" rtlCol="false" tIns="50800" lIns="50800" bIns="50800" rIns="50800"/>
              <a:lstStyle/>
              <a:p>
                <a:pPr algn="ctr" marL="0" indent="0" lvl="0">
                  <a:lnSpc>
                    <a:spcPts val="2668"/>
                  </a:lnSpc>
                  <a:spcBef>
                    <a:spcPct val="0"/>
                  </a:spcBef>
                </a:pPr>
              </a:p>
            </p:txBody>
          </p:sp>
        </p:grpSp>
        <p:sp>
          <p:nvSpPr>
            <p:cNvPr name="TextBox 28" id="28"/>
            <p:cNvSpPr txBox="true"/>
            <p:nvPr/>
          </p:nvSpPr>
          <p:spPr>
            <a:xfrm rot="0">
              <a:off x="174582" y="189514"/>
              <a:ext cx="5994619" cy="548095"/>
            </a:xfrm>
            <a:prstGeom prst="rect">
              <a:avLst/>
            </a:prstGeom>
          </p:spPr>
          <p:txBody>
            <a:bodyPr anchor="t" rtlCol="false" tIns="0" lIns="0" bIns="0" rIns="0">
              <a:spAutoFit/>
            </a:bodyPr>
            <a:lstStyle/>
            <a:p>
              <a:pPr algn="ctr">
                <a:lnSpc>
                  <a:spcPts val="3592"/>
                </a:lnSpc>
                <a:spcBef>
                  <a:spcPct val="0"/>
                </a:spcBef>
              </a:pPr>
              <a:r>
                <a:rPr lang="en-US" sz="2566">
                  <a:solidFill>
                    <a:srgbClr val="FFFFFF"/>
                  </a:solidFill>
                  <a:latin typeface="Open Sauce"/>
                  <a:ea typeface="Open Sauce"/>
                  <a:cs typeface="Open Sauce"/>
                  <a:sym typeface="Open Sauce"/>
                </a:rPr>
                <a:t>Sơ đồ chạy thử</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1174A">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885721" y="-88392"/>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17041" y="1838049"/>
            <a:ext cx="10787385" cy="6674694"/>
          </a:xfrm>
          <a:custGeom>
            <a:avLst/>
            <a:gdLst/>
            <a:ahLst/>
            <a:cxnLst/>
            <a:rect r="r" b="b" t="t" l="l"/>
            <a:pathLst>
              <a:path h="6674694" w="10787385">
                <a:moveTo>
                  <a:pt x="0" y="0"/>
                </a:moveTo>
                <a:lnTo>
                  <a:pt x="10787385" y="0"/>
                </a:lnTo>
                <a:lnTo>
                  <a:pt x="10787385" y="6674694"/>
                </a:lnTo>
                <a:lnTo>
                  <a:pt x="0" y="6674694"/>
                </a:lnTo>
                <a:lnTo>
                  <a:pt x="0" y="0"/>
                </a:lnTo>
                <a:close/>
              </a:path>
            </a:pathLst>
          </a:custGeom>
          <a:blipFill>
            <a:blip r:embed="rId4"/>
            <a:stretch>
              <a:fillRect l="0" t="0" r="0" b="0"/>
            </a:stretch>
          </a:blipFill>
        </p:spPr>
      </p:sp>
      <p:sp>
        <p:nvSpPr>
          <p:cNvPr name="TextBox 4" id="4"/>
          <p:cNvSpPr txBox="true"/>
          <p:nvPr/>
        </p:nvSpPr>
        <p:spPr>
          <a:xfrm rot="0">
            <a:off x="6387456" y="8677611"/>
            <a:ext cx="9536533" cy="905780"/>
          </a:xfrm>
          <a:prstGeom prst="rect">
            <a:avLst/>
          </a:prstGeom>
        </p:spPr>
        <p:txBody>
          <a:bodyPr anchor="t" rtlCol="false" tIns="0" lIns="0" bIns="0" rIns="0">
            <a:spAutoFit/>
          </a:bodyPr>
          <a:lstStyle/>
          <a:p>
            <a:pPr algn="ctr">
              <a:lnSpc>
                <a:spcPts val="7076"/>
              </a:lnSpc>
              <a:spcBef>
                <a:spcPct val="0"/>
              </a:spcBef>
            </a:pPr>
            <a:r>
              <a:rPr lang="en-US" b="true" sz="5054">
                <a:solidFill>
                  <a:srgbClr val="FFFFFF"/>
                </a:solidFill>
                <a:latin typeface="Poppins Bold"/>
                <a:ea typeface="Poppins Bold"/>
                <a:cs typeface="Poppins Bold"/>
                <a:sym typeface="Poppins Bold"/>
              </a:rPr>
              <a:t>SƠ ĐỒ ĐẤU NỐI TỔNG THỂ</a:t>
            </a:r>
          </a:p>
        </p:txBody>
      </p:sp>
      <p:sp>
        <p:nvSpPr>
          <p:cNvPr name="TextBox 5" id="5"/>
          <p:cNvSpPr txBox="true"/>
          <p:nvPr/>
        </p:nvSpPr>
        <p:spPr>
          <a:xfrm rot="0">
            <a:off x="579182" y="440185"/>
            <a:ext cx="4700255" cy="876050"/>
          </a:xfrm>
          <a:prstGeom prst="rect">
            <a:avLst/>
          </a:prstGeom>
        </p:spPr>
        <p:txBody>
          <a:bodyPr anchor="t" rtlCol="false" tIns="0" lIns="0" bIns="0" rIns="0">
            <a:spAutoFit/>
          </a:bodyPr>
          <a:lstStyle/>
          <a:p>
            <a:pPr algn="l">
              <a:lnSpc>
                <a:spcPts val="6889"/>
              </a:lnSpc>
              <a:spcBef>
                <a:spcPct val="0"/>
              </a:spcBef>
            </a:pPr>
            <a:r>
              <a:rPr lang="en-US" sz="4920" b="true">
                <a:solidFill>
                  <a:srgbClr val="FFFFFF"/>
                </a:solidFill>
                <a:latin typeface="Poppins Bold"/>
                <a:ea typeface="Poppins Bold"/>
                <a:cs typeface="Poppins Bold"/>
                <a:sym typeface="Poppins Bold"/>
              </a:rPr>
              <a:t>ROBOT SCARA</a:t>
            </a:r>
          </a:p>
        </p:txBody>
      </p:sp>
      <p:sp>
        <p:nvSpPr>
          <p:cNvPr name="TextBox 6" id="6"/>
          <p:cNvSpPr txBox="true"/>
          <p:nvPr/>
        </p:nvSpPr>
        <p:spPr>
          <a:xfrm rot="0">
            <a:off x="764779" y="1220984"/>
            <a:ext cx="4514658" cy="619288"/>
          </a:xfrm>
          <a:prstGeom prst="rect">
            <a:avLst/>
          </a:prstGeom>
        </p:spPr>
        <p:txBody>
          <a:bodyPr anchor="t" rtlCol="false" tIns="0" lIns="0" bIns="0" rIns="0">
            <a:spAutoFit/>
          </a:bodyPr>
          <a:lstStyle/>
          <a:p>
            <a:pPr algn="l">
              <a:lnSpc>
                <a:spcPts val="4860"/>
              </a:lnSpc>
              <a:spcBef>
                <a:spcPct val="0"/>
              </a:spcBef>
            </a:pPr>
            <a:r>
              <a:rPr lang="en-US" sz="3472">
                <a:solidFill>
                  <a:srgbClr val="FFFFFF"/>
                </a:solidFill>
                <a:latin typeface="Poppins"/>
                <a:ea typeface="Poppins"/>
                <a:cs typeface="Poppins"/>
                <a:sym typeface="Poppins"/>
              </a:rPr>
              <a:t>ĐIỀU KHIỂN - CODE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11174A">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416645" cy="1593725"/>
          </a:xfrm>
        </p:grpSpPr>
        <p:sp>
          <p:nvSpPr>
            <p:cNvPr name="Freeform 3" id="3"/>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2"/>
              <a:stretch>
                <a:fillRect l="0" t="0" r="-65500" b="-12540"/>
              </a:stretch>
            </a:blipFill>
          </p:spPr>
        </p:sp>
      </p:grpSp>
      <p:grpSp>
        <p:nvGrpSpPr>
          <p:cNvPr name="Group 4" id="4"/>
          <p:cNvGrpSpPr/>
          <p:nvPr/>
        </p:nvGrpSpPr>
        <p:grpSpPr>
          <a:xfrm rot="0">
            <a:off x="1238297" y="1763757"/>
            <a:ext cx="7665416" cy="5909732"/>
            <a:chOff x="0" y="0"/>
            <a:chExt cx="2018875" cy="1556473"/>
          </a:xfrm>
        </p:grpSpPr>
        <p:sp>
          <p:nvSpPr>
            <p:cNvPr name="Freeform 5" id="5"/>
            <p:cNvSpPr/>
            <p:nvPr/>
          </p:nvSpPr>
          <p:spPr>
            <a:xfrm flipH="false" flipV="false" rot="0">
              <a:off x="0" y="0"/>
              <a:ext cx="2018875" cy="1556473"/>
            </a:xfrm>
            <a:custGeom>
              <a:avLst/>
              <a:gdLst/>
              <a:ahLst/>
              <a:cxnLst/>
              <a:rect r="r" b="b" t="t" l="l"/>
              <a:pathLst>
                <a:path h="1556473" w="2018875">
                  <a:moveTo>
                    <a:pt x="0" y="0"/>
                  </a:moveTo>
                  <a:lnTo>
                    <a:pt x="2018875" y="0"/>
                  </a:lnTo>
                  <a:lnTo>
                    <a:pt x="2018875" y="1556473"/>
                  </a:lnTo>
                  <a:lnTo>
                    <a:pt x="0" y="1556473"/>
                  </a:lnTo>
                  <a:close/>
                </a:path>
              </a:pathLst>
            </a:custGeom>
            <a:gradFill rotWithShape="true">
              <a:gsLst>
                <a:gs pos="0">
                  <a:srgbClr val="275DFF">
                    <a:alpha val="100000"/>
                  </a:srgbClr>
                </a:gs>
                <a:gs pos="100000">
                  <a:srgbClr val="13217B">
                    <a:alpha val="100000"/>
                  </a:srgbClr>
                </a:gs>
              </a:gsLst>
              <a:path path="circle">
                <a:fillToRect l="0" r="100000" t="0" b="100000"/>
              </a:path>
              <a:tileRect r="0" l="-100000" b="0" t="-100000"/>
            </a:gradFill>
          </p:spPr>
        </p:sp>
        <p:sp>
          <p:nvSpPr>
            <p:cNvPr name="TextBox 6" id="6"/>
            <p:cNvSpPr txBox="true"/>
            <p:nvPr/>
          </p:nvSpPr>
          <p:spPr>
            <a:xfrm>
              <a:off x="0" y="-28575"/>
              <a:ext cx="2018875" cy="1585048"/>
            </a:xfrm>
            <a:prstGeom prst="rect">
              <a:avLst/>
            </a:prstGeom>
          </p:spPr>
          <p:txBody>
            <a:bodyPr anchor="ctr" rtlCol="false" tIns="50800" lIns="50800" bIns="50800" rIns="50800"/>
            <a:lstStyle/>
            <a:p>
              <a:pPr algn="ctr">
                <a:lnSpc>
                  <a:spcPts val="2668"/>
                </a:lnSpc>
              </a:pPr>
            </a:p>
          </p:txBody>
        </p:sp>
      </p:grpSp>
      <p:sp>
        <p:nvSpPr>
          <p:cNvPr name="Freeform 7" id="7"/>
          <p:cNvSpPr/>
          <p:nvPr/>
        </p:nvSpPr>
        <p:spPr>
          <a:xfrm flipH="false" flipV="false" rot="0">
            <a:off x="12885721" y="-88392"/>
            <a:ext cx="7315200" cy="2234184"/>
          </a:xfrm>
          <a:custGeom>
            <a:avLst/>
            <a:gdLst/>
            <a:ahLst/>
            <a:cxnLst/>
            <a:rect r="r" b="b" t="t" l="l"/>
            <a:pathLst>
              <a:path h="2234184" w="7315200">
                <a:moveTo>
                  <a:pt x="0" y="0"/>
                </a:moveTo>
                <a:lnTo>
                  <a:pt x="7315200" y="0"/>
                </a:lnTo>
                <a:lnTo>
                  <a:pt x="7315200" y="2234184"/>
                </a:lnTo>
                <a:lnTo>
                  <a:pt x="0" y="2234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372463" y="3017219"/>
            <a:ext cx="5938039" cy="384549"/>
            <a:chOff x="0" y="0"/>
            <a:chExt cx="7917386" cy="512732"/>
          </a:xfrm>
        </p:grpSpPr>
        <p:sp>
          <p:nvSpPr>
            <p:cNvPr name="Freeform 9" id="9"/>
            <p:cNvSpPr/>
            <p:nvPr/>
          </p:nvSpPr>
          <p:spPr>
            <a:xfrm flipH="false" flipV="false" rot="0">
              <a:off x="0" y="43084"/>
              <a:ext cx="426564" cy="426564"/>
            </a:xfrm>
            <a:custGeom>
              <a:avLst/>
              <a:gdLst/>
              <a:ahLst/>
              <a:cxnLst/>
              <a:rect r="r" b="b" t="t" l="l"/>
              <a:pathLst>
                <a:path h="426564" w="426564">
                  <a:moveTo>
                    <a:pt x="0" y="0"/>
                  </a:moveTo>
                  <a:lnTo>
                    <a:pt x="426564" y="0"/>
                  </a:lnTo>
                  <a:lnTo>
                    <a:pt x="426564" y="426564"/>
                  </a:lnTo>
                  <a:lnTo>
                    <a:pt x="0" y="4265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739230" y="-38100"/>
              <a:ext cx="7178155" cy="550832"/>
            </a:xfrm>
            <a:prstGeom prst="rect">
              <a:avLst/>
            </a:prstGeom>
          </p:spPr>
          <p:txBody>
            <a:bodyPr anchor="t" rtlCol="false" tIns="0" lIns="0" bIns="0" rIns="0">
              <a:spAutoFit/>
            </a:bodyPr>
            <a:lstStyle/>
            <a:p>
              <a:pPr algn="l">
                <a:lnSpc>
                  <a:spcPts val="3554"/>
                </a:lnSpc>
                <a:spcBef>
                  <a:spcPct val="0"/>
                </a:spcBef>
              </a:pPr>
            </a:p>
          </p:txBody>
        </p:sp>
      </p:grpSp>
      <p:sp>
        <p:nvSpPr>
          <p:cNvPr name="Freeform 11" id="11"/>
          <p:cNvSpPr/>
          <p:nvPr/>
        </p:nvSpPr>
        <p:spPr>
          <a:xfrm flipH="false" flipV="false" rot="0">
            <a:off x="9144000" y="413878"/>
            <a:ext cx="8779358" cy="9644016"/>
          </a:xfrm>
          <a:custGeom>
            <a:avLst/>
            <a:gdLst/>
            <a:ahLst/>
            <a:cxnLst/>
            <a:rect r="r" b="b" t="t" l="l"/>
            <a:pathLst>
              <a:path h="9644016" w="8779358">
                <a:moveTo>
                  <a:pt x="0" y="0"/>
                </a:moveTo>
                <a:lnTo>
                  <a:pt x="8779358" y="0"/>
                </a:lnTo>
                <a:lnTo>
                  <a:pt x="8779358" y="9644016"/>
                </a:lnTo>
                <a:lnTo>
                  <a:pt x="0" y="9644016"/>
                </a:lnTo>
                <a:lnTo>
                  <a:pt x="0" y="0"/>
                </a:lnTo>
                <a:close/>
              </a:path>
            </a:pathLst>
          </a:custGeom>
          <a:blipFill>
            <a:blip r:embed="rId7"/>
            <a:stretch>
              <a:fillRect l="0" t="-6838" r="-120915" b="0"/>
            </a:stretch>
          </a:blipFill>
        </p:spPr>
      </p:sp>
      <p:sp>
        <p:nvSpPr>
          <p:cNvPr name="TextBox 12" id="12"/>
          <p:cNvSpPr txBox="true"/>
          <p:nvPr/>
        </p:nvSpPr>
        <p:spPr>
          <a:xfrm rot="0">
            <a:off x="1697672" y="2921969"/>
            <a:ext cx="6711004" cy="3999868"/>
          </a:xfrm>
          <a:prstGeom prst="rect">
            <a:avLst/>
          </a:prstGeom>
        </p:spPr>
        <p:txBody>
          <a:bodyPr anchor="t" rtlCol="false" tIns="0" lIns="0" bIns="0" rIns="0">
            <a:spAutoFit/>
          </a:bodyPr>
          <a:lstStyle/>
          <a:p>
            <a:pPr algn="l" marL="529696" indent="-264848" lvl="1">
              <a:lnSpc>
                <a:spcPts val="3999"/>
              </a:lnSpc>
              <a:buFont typeface="Arial"/>
              <a:buChar char="•"/>
            </a:pPr>
            <a:r>
              <a:rPr lang="en-US" sz="2453">
                <a:solidFill>
                  <a:srgbClr val="FFFFFF"/>
                </a:solidFill>
                <a:latin typeface="Open Sauce"/>
                <a:ea typeface="Open Sauce"/>
                <a:cs typeface="Open Sauce"/>
                <a:sym typeface="Open Sauce"/>
              </a:rPr>
              <a:t>Thư viện AccelStepper - điều khiển tốc độ và gia tốc stepmotor, Servo - điều khiển servo tay gắp, NewPing - cảm biến siêu âm.</a:t>
            </a:r>
          </a:p>
          <a:p>
            <a:pPr algn="l" marL="529696" indent="-264848" lvl="1">
              <a:lnSpc>
                <a:spcPts val="3999"/>
              </a:lnSpc>
              <a:buFont typeface="Arial"/>
              <a:buChar char="•"/>
            </a:pPr>
            <a:r>
              <a:rPr lang="en-US" sz="2453">
                <a:solidFill>
                  <a:srgbClr val="FFFFFF"/>
                </a:solidFill>
                <a:latin typeface="Open Sauce"/>
                <a:ea typeface="Open Sauce"/>
                <a:cs typeface="Open Sauce"/>
                <a:sym typeface="Open Sauce"/>
              </a:rPr>
              <a:t>Cài đặt chân điều khiển step motor, công tắc hành trình và cảm biến siêu âm.</a:t>
            </a:r>
          </a:p>
          <a:p>
            <a:pPr algn="l" marL="529696" indent="-264848" lvl="1">
              <a:lnSpc>
                <a:spcPts val="3999"/>
              </a:lnSpc>
              <a:buFont typeface="Arial"/>
              <a:buChar char="•"/>
            </a:pPr>
            <a:r>
              <a:rPr lang="en-US" sz="2453">
                <a:solidFill>
                  <a:srgbClr val="FFFFFF"/>
                </a:solidFill>
                <a:latin typeface="Open Sauce"/>
                <a:ea typeface="Open Sauce"/>
                <a:cs typeface="Open Sauce"/>
                <a:sym typeface="Open Sauce"/>
              </a:rPr>
              <a:t>Tỉ số truyền của từng bộ truyền (Dùng để tính toán động học.</a:t>
            </a:r>
          </a:p>
        </p:txBody>
      </p:sp>
      <p:sp>
        <p:nvSpPr>
          <p:cNvPr name="TextBox 13" id="13"/>
          <p:cNvSpPr txBox="true"/>
          <p:nvPr/>
        </p:nvSpPr>
        <p:spPr>
          <a:xfrm rot="0">
            <a:off x="3019178" y="2122451"/>
            <a:ext cx="3656489" cy="618577"/>
          </a:xfrm>
          <a:prstGeom prst="rect">
            <a:avLst/>
          </a:prstGeom>
        </p:spPr>
        <p:txBody>
          <a:bodyPr anchor="t" rtlCol="false" tIns="0" lIns="0" bIns="0" rIns="0">
            <a:spAutoFit/>
          </a:bodyPr>
          <a:lstStyle/>
          <a:p>
            <a:pPr algn="ctr">
              <a:lnSpc>
                <a:spcPts val="4755"/>
              </a:lnSpc>
              <a:spcBef>
                <a:spcPct val="0"/>
              </a:spcBef>
            </a:pPr>
            <a:r>
              <a:rPr lang="en-US" b="true" sz="3396">
                <a:solidFill>
                  <a:srgbClr val="FFFFFF"/>
                </a:solidFill>
                <a:latin typeface="Poppins Bold"/>
                <a:ea typeface="Poppins Bold"/>
                <a:cs typeface="Poppins Bold"/>
                <a:sym typeface="Poppins Bold"/>
              </a:rPr>
              <a:t>Nội dung CODE</a:t>
            </a:r>
          </a:p>
        </p:txBody>
      </p:sp>
      <p:sp>
        <p:nvSpPr>
          <p:cNvPr name="TextBox 14" id="14"/>
          <p:cNvSpPr txBox="true"/>
          <p:nvPr/>
        </p:nvSpPr>
        <p:spPr>
          <a:xfrm rot="0">
            <a:off x="2610248" y="261981"/>
            <a:ext cx="4700255" cy="876050"/>
          </a:xfrm>
          <a:prstGeom prst="rect">
            <a:avLst/>
          </a:prstGeom>
        </p:spPr>
        <p:txBody>
          <a:bodyPr anchor="t" rtlCol="false" tIns="0" lIns="0" bIns="0" rIns="0">
            <a:spAutoFit/>
          </a:bodyPr>
          <a:lstStyle/>
          <a:p>
            <a:pPr algn="l">
              <a:lnSpc>
                <a:spcPts val="6889"/>
              </a:lnSpc>
              <a:spcBef>
                <a:spcPct val="0"/>
              </a:spcBef>
            </a:pPr>
            <a:r>
              <a:rPr lang="en-US" sz="4920" b="true">
                <a:solidFill>
                  <a:srgbClr val="FFFFFF"/>
                </a:solidFill>
                <a:latin typeface="Poppins Bold"/>
                <a:ea typeface="Poppins Bold"/>
                <a:cs typeface="Poppins Bold"/>
                <a:sym typeface="Poppins Bold"/>
              </a:rPr>
              <a:t>ROBOT SCARA</a:t>
            </a:r>
          </a:p>
        </p:txBody>
      </p:sp>
      <p:sp>
        <p:nvSpPr>
          <p:cNvPr name="TextBox 15" id="15"/>
          <p:cNvSpPr txBox="true"/>
          <p:nvPr/>
        </p:nvSpPr>
        <p:spPr>
          <a:xfrm rot="0">
            <a:off x="2795845" y="1042781"/>
            <a:ext cx="4514658" cy="619288"/>
          </a:xfrm>
          <a:prstGeom prst="rect">
            <a:avLst/>
          </a:prstGeom>
        </p:spPr>
        <p:txBody>
          <a:bodyPr anchor="t" rtlCol="false" tIns="0" lIns="0" bIns="0" rIns="0">
            <a:spAutoFit/>
          </a:bodyPr>
          <a:lstStyle/>
          <a:p>
            <a:pPr algn="l">
              <a:lnSpc>
                <a:spcPts val="4860"/>
              </a:lnSpc>
              <a:spcBef>
                <a:spcPct val="0"/>
              </a:spcBef>
            </a:pPr>
            <a:r>
              <a:rPr lang="en-US" sz="3472">
                <a:solidFill>
                  <a:srgbClr val="FFFFFF"/>
                </a:solidFill>
                <a:latin typeface="Poppins"/>
                <a:ea typeface="Poppins"/>
                <a:cs typeface="Poppins"/>
                <a:sym typeface="Poppins"/>
              </a:rPr>
              <a:t>ĐIỀU KHIỂN - CODE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DAGokIx0fMo</dc:identifier>
  <dcterms:modified xsi:type="dcterms:W3CDTF">2011-08-01T06:04:30Z</dcterms:modified>
  <cp:revision>1</cp:revision>
  <dc:title>ROBOT SCARA </dc:title>
</cp:coreProperties>
</file>